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324" r:id="rId5"/>
  </p:sldMasterIdLst>
  <p:notesMasterIdLst>
    <p:notesMasterId r:id="rId42"/>
  </p:notesMasterIdLst>
  <p:handoutMasterIdLst>
    <p:handoutMasterId r:id="rId43"/>
  </p:handoutMasterIdLst>
  <p:sldIdLst>
    <p:sldId id="256" r:id="rId6"/>
    <p:sldId id="257" r:id="rId7"/>
    <p:sldId id="258" r:id="rId8"/>
    <p:sldId id="259" r:id="rId9"/>
    <p:sldId id="312" r:id="rId10"/>
    <p:sldId id="316" r:id="rId11"/>
    <p:sldId id="315" r:id="rId12"/>
    <p:sldId id="317" r:id="rId13"/>
    <p:sldId id="314" r:id="rId14"/>
    <p:sldId id="318" r:id="rId15"/>
    <p:sldId id="319" r:id="rId16"/>
    <p:sldId id="320" r:id="rId17"/>
    <p:sldId id="324" r:id="rId18"/>
    <p:sldId id="325" r:id="rId19"/>
    <p:sldId id="326" r:id="rId20"/>
    <p:sldId id="345" r:id="rId21"/>
    <p:sldId id="322" r:id="rId22"/>
    <p:sldId id="323" r:id="rId23"/>
    <p:sldId id="327" r:id="rId24"/>
    <p:sldId id="346" r:id="rId25"/>
    <p:sldId id="328" r:id="rId26"/>
    <p:sldId id="329" r:id="rId27"/>
    <p:sldId id="280" r:id="rId28"/>
    <p:sldId id="330" r:id="rId29"/>
    <p:sldId id="331" r:id="rId30"/>
    <p:sldId id="332" r:id="rId31"/>
    <p:sldId id="333" r:id="rId32"/>
    <p:sldId id="334" r:id="rId33"/>
    <p:sldId id="337" r:id="rId34"/>
    <p:sldId id="339" r:id="rId35"/>
    <p:sldId id="342" r:id="rId36"/>
    <p:sldId id="343" r:id="rId37"/>
    <p:sldId id="344" r:id="rId38"/>
    <p:sldId id="303" r:id="rId39"/>
    <p:sldId id="298" r:id="rId40"/>
    <p:sldId id="311"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505050"/>
    <a:srgbClr val="FFFFFF"/>
    <a:srgbClr val="000000"/>
    <a:srgbClr val="DC3C00"/>
    <a:srgbClr val="002050"/>
    <a:srgbClr val="009E49"/>
    <a:srgbClr val="0072C6"/>
    <a:srgbClr val="7FBA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673" autoAdjust="0"/>
  </p:normalViewPr>
  <p:slideViewPr>
    <p:cSldViewPr snapToObjects="1">
      <p:cViewPr varScale="1">
        <p:scale>
          <a:sx n="89" d="100"/>
          <a:sy n="89" d="100"/>
        </p:scale>
        <p:origin x="44" y="120"/>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1" d="100"/>
          <a:sy n="81"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5/22/2016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5/22/2016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04453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Thrift</a:t>
            </a:r>
            <a:r>
              <a:rPr lang="en-US" baseline="0" dirty="0"/>
              <a:t> server has client and server components for translation between ODBC and Hadoop MR. It provides and interface definition language for RPC</a:t>
            </a:r>
            <a:endParaRPr lang="en-US" dirty="0"/>
          </a:p>
          <a:p>
            <a:endParaRPr lang="en-US" dirty="0"/>
          </a:p>
          <a:p>
            <a:r>
              <a:rPr lang="en-US" dirty="0"/>
              <a:t>Hive/HiveQL is simple, easy for SQL pros to learn</a:t>
            </a:r>
          </a:p>
          <a:p>
            <a:endParaRPr lang="en-US" dirty="0"/>
          </a:p>
          <a:p>
            <a:r>
              <a:rPr lang="en-US" dirty="0"/>
              <a:t>Hive</a:t>
            </a:r>
            <a:r>
              <a:rPr lang="en-US" baseline="0" dirty="0"/>
              <a:t> design principles</a:t>
            </a:r>
          </a:p>
          <a:p>
            <a:pPr marL="171450" indent="-171450">
              <a:buFont typeface="Arial" pitchFamily="34" charset="0"/>
              <a:buChar char="•"/>
            </a:pPr>
            <a:r>
              <a:rPr lang="en-US" baseline="0" dirty="0"/>
              <a:t>Scalable, extensible (via UDF, UDAF), fault tolerant, and loose coupling with file formats.</a:t>
            </a:r>
          </a:p>
          <a:p>
            <a:pPr marL="0" indent="0">
              <a:buFont typeface="Arial" pitchFamily="34" charset="0"/>
              <a:buNone/>
            </a:pPr>
            <a:r>
              <a:rPr lang="en-US" baseline="0" dirty="0"/>
              <a:t>What Hive is not</a:t>
            </a:r>
          </a:p>
          <a:p>
            <a:pPr marL="171450" indent="-171450">
              <a:buFont typeface="Arial" pitchFamily="34" charset="0"/>
              <a:buChar char="•"/>
            </a:pPr>
            <a:r>
              <a:rPr lang="en-US" baseline="0" dirty="0"/>
              <a:t>Low latency response times on queries. </a:t>
            </a:r>
            <a:endParaRPr lang="en-US" dirty="0"/>
          </a:p>
          <a:p>
            <a:endParaRPr lang="en-US" dirty="0"/>
          </a:p>
          <a:p>
            <a:pPr marL="0" lvl="2" indent="0">
              <a:buClr>
                <a:schemeClr val="bg1">
                  <a:lumMod val="75000"/>
                </a:schemeClr>
              </a:buClr>
              <a:buNone/>
            </a:pPr>
            <a:r>
              <a:rPr lang="en-US" sz="2000" dirty="0">
                <a:solidFill>
                  <a:srgbClr val="595959"/>
                </a:solidFill>
              </a:rPr>
              <a:t>Data warehousing framework on Hadoop</a:t>
            </a:r>
          </a:p>
          <a:p>
            <a:pPr marL="0" lvl="2" indent="0">
              <a:buClr>
                <a:schemeClr val="bg1">
                  <a:lumMod val="75000"/>
                </a:schemeClr>
              </a:buClr>
              <a:buNone/>
            </a:pPr>
            <a:r>
              <a:rPr lang="en-US" sz="2000" dirty="0">
                <a:solidFill>
                  <a:srgbClr val="595959"/>
                </a:solidFill>
              </a:rPr>
              <a:t>Imposes metadata / familiar looking HiveQL</a:t>
            </a:r>
          </a:p>
          <a:p>
            <a:pPr marL="0" lvl="2" indent="0">
              <a:buClr>
                <a:schemeClr val="bg1">
                  <a:lumMod val="75000"/>
                </a:schemeClr>
              </a:buClr>
              <a:buNone/>
            </a:pPr>
            <a:r>
              <a:rPr lang="en-US" sz="2000" dirty="0">
                <a:solidFill>
                  <a:srgbClr val="595959"/>
                </a:solidFill>
              </a:rPr>
              <a:t>Simple translation layer for MapReduce</a:t>
            </a:r>
          </a:p>
          <a:p>
            <a:pPr marL="0" lvl="2" indent="0">
              <a:buClr>
                <a:schemeClr val="bg1">
                  <a:lumMod val="75000"/>
                </a:schemeClr>
              </a:buClr>
              <a:buNone/>
            </a:pPr>
            <a:r>
              <a:rPr lang="en-US" sz="2000" dirty="0">
                <a:solidFill>
                  <a:srgbClr val="595959"/>
                </a:solidFill>
              </a:rPr>
              <a:t>Extensible via custom mappers/reducers</a:t>
            </a:r>
          </a:p>
          <a:p>
            <a:pPr marL="0" lvl="2" indent="0">
              <a:buClr>
                <a:schemeClr val="bg1">
                  <a:lumMod val="75000"/>
                </a:schemeClr>
              </a:buClr>
              <a:buNone/>
            </a:pPr>
            <a:r>
              <a:rPr lang="en-US" sz="2000" dirty="0">
                <a:solidFill>
                  <a:srgbClr val="595959"/>
                </a:solidFill>
              </a:rPr>
              <a:t>Loose coupling with input formats</a:t>
            </a:r>
          </a:p>
          <a:p>
            <a:pPr marL="0" lvl="2" indent="0">
              <a:buClr>
                <a:schemeClr val="bg1">
                  <a:lumMod val="75000"/>
                </a:schemeClr>
              </a:buClr>
              <a:buNone/>
            </a:pPr>
            <a:r>
              <a:rPr lang="en-US" sz="2000" dirty="0">
                <a:solidFill>
                  <a:srgbClr val="595959"/>
                </a:solidFill>
              </a:rPr>
              <a:t>Enables analytics from high level BI tools via ODBC</a:t>
            </a:r>
          </a:p>
          <a:p>
            <a:endParaRPr lang="en-US" dirty="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324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29</a:t>
            </a:fld>
            <a:endParaRPr lang="en-US"/>
          </a:p>
        </p:txBody>
      </p:sp>
    </p:spTree>
    <p:extLst>
      <p:ext uri="{BB962C8B-B14F-4D97-AF65-F5344CB8AC3E}">
        <p14:creationId xmlns:p14="http://schemas.microsoft.com/office/powerpoint/2010/main" val="158012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30</a:t>
            </a:fld>
            <a:endParaRPr lang="en-US"/>
          </a:p>
        </p:txBody>
      </p:sp>
    </p:spTree>
    <p:extLst>
      <p:ext uri="{BB962C8B-B14F-4D97-AF65-F5344CB8AC3E}">
        <p14:creationId xmlns:p14="http://schemas.microsoft.com/office/powerpoint/2010/main" val="42087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650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0212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32742">
              <a:defRPr/>
            </a:pPr>
            <a:fld id="{E74353ED-ACB2-44BF-A903-985B0AF962B7}" type="datetime1">
              <a:rPr lang="en-US" smtClean="0">
                <a:solidFill>
                  <a:prstClr val="black"/>
                </a:solidFill>
                <a:latin typeface="Segoe UI" pitchFamily="34" charset="0"/>
              </a:rPr>
              <a:pPr defTabSz="932742">
                <a:defRPr/>
              </a:pPr>
              <a:t>5/22/2016</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6960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1002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687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r>
              <a:rPr lang="en-US" sz="1000" kern="1200" dirty="0">
                <a:solidFill>
                  <a:schemeClr val="tx1"/>
                </a:solidFill>
                <a:effectLst/>
                <a:latin typeface="Segoe UI Light" pitchFamily="34" charset="0"/>
                <a:ea typeface="+mn-ea"/>
                <a:cs typeface="+mn-cs"/>
              </a:rPr>
              <a:t>Let’s go over the main concepts for MapReduce.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a:t>Key Points:</a:t>
            </a:r>
            <a:r>
              <a:rPr lang="en-US" b="1" baseline="0" dirty="0"/>
              <a:t> </a:t>
            </a:r>
            <a:endParaRPr lang="en-US" sz="1000" b="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a:solidFill>
                <a:schemeClr val="tx1"/>
              </a:solidFill>
              <a:effectLst/>
              <a:latin typeface="Segoe UI Light" pitchFamily="34" charset="0"/>
              <a:ea typeface="+mn-ea"/>
              <a:cs typeface="+mn-cs"/>
            </a:endParaRPr>
          </a:p>
          <a:p>
            <a:r>
              <a:rPr lang="en-US" sz="1000" b="1" kern="1200" dirty="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a:solidFill>
                  <a:schemeClr val="tx1"/>
                </a:solidFill>
                <a:effectLst/>
                <a:latin typeface="Segoe UI Light" pitchFamily="34" charset="0"/>
                <a:ea typeface="+mn-ea"/>
                <a:cs typeface="+mn-cs"/>
              </a:rPr>
              <a:t>Using MapReduce with HDInsight</a:t>
            </a:r>
            <a:r>
              <a:rPr lang="en-US" sz="1000" b="1" i="0" kern="1200" dirty="0">
                <a:solidFill>
                  <a:schemeClr val="tx1"/>
                </a:solidFill>
                <a:effectLst/>
                <a:latin typeface="Segoe UI Light" pitchFamily="34" charset="0"/>
                <a:ea typeface="+mn-ea"/>
                <a:cs typeface="+mn-cs"/>
              </a:rPr>
              <a:t>:</a:t>
            </a:r>
            <a:r>
              <a:rPr lang="en-US" sz="1000" b="1" i="0" kern="1200" baseline="0" dirty="0">
                <a:solidFill>
                  <a:schemeClr val="tx1"/>
                </a:solidFill>
                <a:effectLst/>
                <a:latin typeface="Segoe UI Light" pitchFamily="34" charset="0"/>
                <a:ea typeface="+mn-ea"/>
                <a:cs typeface="+mn-cs"/>
              </a:rPr>
              <a:t> </a:t>
            </a:r>
            <a:r>
              <a:rPr lang="en-US" dirty="0">
                <a:hlinkClick r:id="rId3"/>
              </a:rPr>
              <a:t>http://www.windowsazure.com/en-us/manage/services/hdinsight/using-mapreduce-with-hdinsight/</a:t>
            </a:r>
            <a:endParaRPr lang="en-US" sz="10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Server &amp; Tools Business</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EBEFCF-2A83-444E-8EE8-7216ACE8FDA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825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Hdinsight streams data to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Many of the operations are done locally on compute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Shuffle tasks will use some network to move less mapped data to reducers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Final step is moving the smallest amount of data back to the storage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In other words - network is heavily used in first phase for streaming</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WASB provides faster write performance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 data durability SLA for local HDFS storage but Azure blob storage does!</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FBED1AE-2E70-4DC7-902B-D48AB37E21E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028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B9AB204-7D86-4363-947A-E892579E27F0}" type="datetime1">
              <a:rPr lang="en-US" smtClean="0">
                <a:solidFill>
                  <a:prstClr val="black"/>
                </a:solidFill>
              </a:rPr>
              <a:pPr/>
              <a:t>5/22/2016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9626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5/22/2016 4:33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05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25</a:t>
            </a:fld>
            <a:endParaRPr lang="en-US"/>
          </a:p>
        </p:txBody>
      </p:sp>
    </p:spTree>
    <p:extLst>
      <p:ext uri="{BB962C8B-B14F-4D97-AF65-F5344CB8AC3E}">
        <p14:creationId xmlns:p14="http://schemas.microsoft.com/office/powerpoint/2010/main" val="159711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26</a:t>
            </a:fld>
            <a:endParaRPr lang="en-US"/>
          </a:p>
        </p:txBody>
      </p:sp>
    </p:spTree>
    <p:extLst>
      <p:ext uri="{BB962C8B-B14F-4D97-AF65-F5344CB8AC3E}">
        <p14:creationId xmlns:p14="http://schemas.microsoft.com/office/powerpoint/2010/main" val="54019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501"/>
          <a:stretch/>
        </p:blipFill>
        <p:spPr>
          <a:xfrm>
            <a:off x="1134" y="20319"/>
            <a:ext cx="12436475" cy="6958031"/>
          </a:xfrm>
          <a:prstGeom prst="rect">
            <a:avLst/>
          </a:prstGeom>
        </p:spPr>
      </p:pic>
      <p:sp>
        <p:nvSpPr>
          <p:cNvPr id="3" name="TextBox 2"/>
          <p:cNvSpPr txBox="1"/>
          <p:nvPr userDrawn="1"/>
        </p:nvSpPr>
        <p:spPr>
          <a:xfrm>
            <a:off x="8961437" y="24628"/>
            <a:ext cx="3350492" cy="1258806"/>
          </a:xfrm>
          <a:prstGeom prst="rect">
            <a:avLst/>
          </a:prstGeom>
          <a:noFill/>
        </p:spPr>
        <p:txBody>
          <a:bodyPr wrap="square" lIns="182880" tIns="146304" rIns="182880" bIns="146304" rtlCol="0">
            <a:spAutoFit/>
          </a:bodyPr>
          <a:lstStyle/>
          <a:p>
            <a:pPr algn="r">
              <a:lnSpc>
                <a:spcPct val="90000"/>
              </a:lnSpc>
              <a:spcAft>
                <a:spcPts val="600"/>
              </a:spcAft>
            </a:pPr>
            <a:r>
              <a:rPr lang="en-US" sz="4000" b="1" dirty="0" err="1">
                <a:gradFill>
                  <a:gsLst>
                    <a:gs pos="2917">
                      <a:schemeClr val="tx1"/>
                    </a:gs>
                    <a:gs pos="30000">
                      <a:schemeClr val="tx1"/>
                    </a:gs>
                  </a:gsLst>
                  <a:lin ang="5400000" scaled="0"/>
                </a:gradFill>
                <a:latin typeface="+mj-lt"/>
              </a:rPr>
              <a:t>CloudTech</a:t>
            </a:r>
            <a:endParaRPr lang="en-US" sz="4000" b="1" dirty="0">
              <a:gradFill>
                <a:gsLst>
                  <a:gs pos="2917">
                    <a:schemeClr val="tx1"/>
                  </a:gs>
                  <a:gs pos="30000">
                    <a:schemeClr val="tx1"/>
                  </a:gs>
                </a:gsLst>
                <a:lin ang="5400000" scaled="0"/>
              </a:gradFill>
              <a:latin typeface="+mj-lt"/>
            </a:endParaRPr>
          </a:p>
          <a:p>
            <a:pPr algn="r">
              <a:lnSpc>
                <a:spcPct val="90000"/>
              </a:lnSpc>
              <a:spcAft>
                <a:spcPts val="600"/>
              </a:spcAft>
            </a:pPr>
            <a:r>
              <a:rPr lang="en-US" sz="2400" b="1" dirty="0">
                <a:gradFill>
                  <a:gsLst>
                    <a:gs pos="2917">
                      <a:schemeClr val="tx1"/>
                    </a:gs>
                    <a:gs pos="30000">
                      <a:schemeClr val="tx1"/>
                    </a:gs>
                  </a:gsLst>
                  <a:lin ang="5400000" scaled="0"/>
                </a:gradFill>
                <a:latin typeface="+mj-lt"/>
              </a:rPr>
              <a:t>Marrakesh 2016</a:t>
            </a:r>
            <a:endParaRPr lang="en-US" sz="3200" b="1" dirty="0">
              <a:gradFill>
                <a:gsLst>
                  <a:gs pos="2917">
                    <a:schemeClr val="tx1"/>
                  </a:gs>
                  <a:gs pos="30000">
                    <a:schemeClr val="tx1"/>
                  </a:gs>
                </a:gsLst>
                <a:lin ang="5400000" scaled="0"/>
              </a:gradFill>
              <a:latin typeface="+mj-lt"/>
            </a:endParaRPr>
          </a:p>
        </p:txBody>
      </p:sp>
      <p:pic>
        <p:nvPicPr>
          <p:cNvPr id="7"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8" name="Rectangle 7"/>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6312" y="156807"/>
            <a:ext cx="1552931" cy="332660"/>
          </a:xfrm>
          <a:prstGeom prst="rect">
            <a:avLst/>
          </a:prstGeom>
        </p:spPr>
      </p:pic>
      <p:sp>
        <p:nvSpPr>
          <p:cNvPr id="4" name="Rectangle 3"/>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
        <p:nvSpPr>
          <p:cNvPr id="12" name="Rectangle 11"/>
          <p:cNvSpPr/>
          <p:nvPr userDrawn="1"/>
        </p:nvSpPr>
        <p:spPr>
          <a:xfrm>
            <a:off x="1999243" y="159760"/>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
        <p:nvSpPr>
          <p:cNvPr id="12" name="Rectangle 11"/>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369856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294436" y="1"/>
            <a:ext cx="6172201" cy="6994524"/>
          </a:xfrm>
          <a:prstGeom prst="rect">
            <a:avLst/>
          </a:prstGeom>
        </p:spPr>
      </p:pic>
      <p:sp>
        <p:nvSpPr>
          <p:cNvPr id="9" name="Rectangle 8"/>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3" name="Rectangle 12"/>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297569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67787" y="6272351"/>
            <a:ext cx="1411107" cy="302280"/>
          </a:xfrm>
          <a:prstGeom prst="rect">
            <a:avLst/>
          </a:prstGeom>
        </p:spPr>
      </p:pic>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2130792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48760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31258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403181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59"/>
            <a:ext cx="6399212" cy="1830388"/>
          </a:xfrm>
          <a:noFill/>
        </p:spPr>
        <p:txBody>
          <a:bodyPr lIns="146252" tIns="109688" rIns="146252" bIns="109688">
            <a:noAutofit/>
          </a:bodyPr>
          <a:lstStyle>
            <a:lvl1pPr marL="0" indent="0">
              <a:spcBef>
                <a:spcPts val="0"/>
              </a:spcBef>
              <a:buNone/>
              <a:defRPr sz="3499"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252" tIns="91409" rIns="146252" bIns="91409" anchor="t" anchorCtr="0"/>
          <a:lstStyle>
            <a:lvl1pPr>
              <a:defRPr sz="5899" spc="-101"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108303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2" y="365"/>
            <a:ext cx="12436474" cy="6976403"/>
          </a:xfrm>
          <a:prstGeom prst="rect">
            <a:avLst/>
          </a:prstGeom>
        </p:spPr>
      </p:pic>
      <p:sp>
        <p:nvSpPr>
          <p:cNvPr id="8" name="Rectangle 7"/>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79012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
        <p:nvSpPr>
          <p:cNvPr id="11" name="Rectangle 10"/>
          <p:cNvSpPr/>
          <p:nvPr userDrawn="1"/>
        </p:nvSpPr>
        <p:spPr>
          <a:xfrm>
            <a:off x="2107065" y="6181374"/>
            <a:ext cx="6021387" cy="369332"/>
          </a:xfrm>
          <a:prstGeom prst="rect">
            <a:avLst/>
          </a:prstGeom>
        </p:spPr>
        <p:txBody>
          <a:bodyPr wrap="square">
            <a:spAutoFit/>
          </a:bodyPr>
          <a:lstStyle/>
          <a:p>
            <a:pPr algn="l">
              <a:lnSpc>
                <a:spcPct val="90000"/>
              </a:lnSpc>
              <a:spcAft>
                <a:spcPts val="600"/>
              </a:spcAft>
            </a:pPr>
            <a:r>
              <a:rPr lang="en-US" sz="2000" b="0" kern="1200" dirty="0">
                <a:gradFill>
                  <a:gsLst>
                    <a:gs pos="2917">
                      <a:schemeClr val="tx1"/>
                    </a:gs>
                    <a:gs pos="30000">
                      <a:schemeClr val="tx1"/>
                    </a:gs>
                  </a:gsLst>
                  <a:lin ang="5400000" scaled="0"/>
                </a:gradFill>
                <a:latin typeface="+mn-lt"/>
                <a:ea typeface="+mn-ea"/>
                <a:cs typeface="+mn-cs"/>
              </a:rPr>
              <a:t>|</a:t>
            </a:r>
            <a:r>
              <a:rPr lang="en-US" sz="2000" b="0" kern="1200" baseline="0" dirty="0">
                <a:gradFill>
                  <a:gsLst>
                    <a:gs pos="2917">
                      <a:schemeClr val="tx1"/>
                    </a:gs>
                    <a:gs pos="30000">
                      <a:schemeClr val="tx1"/>
                    </a:gs>
                  </a:gsLst>
                  <a:lin ang="5400000" scaled="0"/>
                </a:gradFill>
                <a:latin typeface="+mn-lt"/>
                <a:ea typeface="+mn-ea"/>
                <a:cs typeface="+mn-cs"/>
              </a:rPr>
              <a:t> Innovation Center Torino</a:t>
            </a:r>
            <a:endParaRPr lang="en-US" sz="1600" b="0" kern="1200" dirty="0">
              <a:gradFill>
                <a:gsLst>
                  <a:gs pos="2917">
                    <a:schemeClr val="tx1"/>
                  </a:gs>
                  <a:gs pos="30000">
                    <a:schemeClr val="tx1"/>
                  </a:gs>
                </a:gsLst>
                <a:lin ang="5400000" scaled="0"/>
              </a:gradFill>
              <a:latin typeface="+mn-lt"/>
              <a:ea typeface="+mn-ea"/>
              <a:cs typeface="+mn-cs"/>
            </a:endParaRPr>
          </a:p>
        </p:txBody>
      </p:sp>
      <p:sp>
        <p:nvSpPr>
          <p:cNvPr id="12" name="Rectangle 11"/>
          <p:cNvSpPr/>
          <p:nvPr userDrawn="1"/>
        </p:nvSpPr>
        <p:spPr>
          <a:xfrm>
            <a:off x="277132" y="719994"/>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
        <p:nvSpPr>
          <p:cNvPr id="12" name="Rectangle 11"/>
          <p:cNvSpPr/>
          <p:nvPr userDrawn="1"/>
        </p:nvSpPr>
        <p:spPr bwMode="gray">
          <a:xfrm>
            <a:off x="274639"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9" y="1211263"/>
            <a:ext cx="7315200" cy="2286680"/>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3" y="3497943"/>
            <a:ext cx="7315200" cy="2285320"/>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05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2" name="Rectangle 11"/>
          <p:cNvSpPr/>
          <p:nvPr userDrawn="1"/>
        </p:nvSpPr>
        <p:spPr bwMode="gray">
          <a:xfrm>
            <a:off x="274703" y="1211263"/>
            <a:ext cx="7315200" cy="4572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639" y="1211268"/>
            <a:ext cx="7315200" cy="2249719"/>
          </a:xfrm>
          <a:noFill/>
        </p:spPr>
        <p:txBody>
          <a:bodyPr lIns="146252" tIns="91409" rIns="146252" bIns="91409" anchor="t" anchorCtr="0"/>
          <a:lstStyle>
            <a:lvl1pPr>
              <a:defRPr sz="5899" spc="-101"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74703" y="3483434"/>
            <a:ext cx="7315200" cy="2277387"/>
          </a:xfrm>
          <a:noFill/>
        </p:spPr>
        <p:txBody>
          <a:bodyPr lIns="146252" tIns="109688" rIns="146252" bIns="109688">
            <a:noAutofit/>
          </a:bodyPr>
          <a:lstStyle>
            <a:lvl1pPr marL="0" indent="0">
              <a:spcBef>
                <a:spcPts val="0"/>
              </a:spcBef>
              <a:buNone/>
              <a:defRPr sz="3299"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676569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3" y="2123899"/>
            <a:ext cx="7315200" cy="1830538"/>
          </a:xfrm>
          <a:noFill/>
        </p:spPr>
        <p:txBody>
          <a:bodyPr lIns="146252" tIns="91409" rIns="146252" bIns="91409" anchor="t" anchorCtr="0"/>
          <a:lstStyle>
            <a:lvl1pPr>
              <a:defRPr sz="5299" spc="-101"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3" y="3954446"/>
            <a:ext cx="7315200" cy="1825625"/>
          </a:xfrm>
        </p:spPr>
        <p:txBody>
          <a:bodyPr tIns="109688" bIns="109688">
            <a:noAutofit/>
          </a:bodyPr>
          <a:lstStyle>
            <a:lvl1pPr marL="0" indent="0">
              <a:spcBef>
                <a:spcPts val="0"/>
              </a:spcBef>
              <a:buNone/>
              <a:defRPr sz="3299">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4200020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436476" cy="6994525"/>
          </a:xfrm>
          <a:prstGeom prst="rect">
            <a:avLst/>
          </a:prstGeom>
        </p:spPr>
      </p:pic>
      <p:sp>
        <p:nvSpPr>
          <p:cNvPr id="13" name="Rectangle 12"/>
          <p:cNvSpPr/>
          <p:nvPr userDrawn="1"/>
        </p:nvSpPr>
        <p:spPr bwMode="gray">
          <a:xfrm>
            <a:off x="274703" y="2125637"/>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74703" y="2123899"/>
            <a:ext cx="7315200" cy="1830538"/>
          </a:xfrm>
          <a:noFill/>
        </p:spPr>
        <p:txBody>
          <a:bodyPr lIns="146252" tIns="91409" rIns="146252" bIns="91409" anchor="t" anchorCtr="0"/>
          <a:lstStyle>
            <a:lvl1pPr>
              <a:defRPr sz="52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74703" y="3954446"/>
            <a:ext cx="7315200" cy="1825625"/>
          </a:xfrm>
        </p:spPr>
        <p:txBody>
          <a:bodyPr tIns="109688" bIns="109688">
            <a:noAutofit/>
          </a:bodyPr>
          <a:lstStyle>
            <a:lvl1pPr marL="0" indent="0">
              <a:spcBef>
                <a:spcPts val="0"/>
              </a:spcBef>
              <a:buNone/>
              <a:defRPr sz="3299">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45726" y="6048777"/>
            <a:ext cx="1849308" cy="680256"/>
          </a:xfrm>
          <a:prstGeom prst="rect">
            <a:avLst/>
          </a:prstGeom>
        </p:spPr>
      </p:pic>
    </p:spTree>
    <p:extLst>
      <p:ext uri="{BB962C8B-B14F-4D97-AF65-F5344CB8AC3E}">
        <p14:creationId xmlns:p14="http://schemas.microsoft.com/office/powerpoint/2010/main" val="3886985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
        <p:nvSpPr>
          <p:cNvPr id="10" name="Rectangle 9"/>
          <p:cNvSpPr/>
          <p:nvPr userDrawn="1"/>
        </p:nvSpPr>
        <p:spPr bwMode="gray">
          <a:xfrm>
            <a:off x="274703" y="1211262"/>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9" y="1211263"/>
            <a:ext cx="7315200" cy="1828804"/>
          </a:xfrm>
          <a:noFill/>
        </p:spPr>
        <p:txBody>
          <a:bodyPr lIns="146252" tIns="91409" rIns="146252" bIns="91409" anchor="t" anchorCtr="0"/>
          <a:lstStyle>
            <a:lvl1pPr>
              <a:defRPr sz="5899" spc="-101"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3" y="3030538"/>
            <a:ext cx="7315200" cy="1830388"/>
          </a:xfrm>
          <a:noFill/>
        </p:spPr>
        <p:txBody>
          <a:bodyPr lIns="146252" tIns="109688" rIns="146252" bIns="109688">
            <a:noAutofit/>
          </a:bodyPr>
          <a:lstStyle>
            <a:lvl1pPr marL="0" indent="0">
              <a:spcBef>
                <a:spcPts val="0"/>
              </a:spcBef>
              <a:buNone/>
              <a:defRPr sz="3299"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5371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72"/>
            <a:ext cx="12436475" cy="6992181"/>
          </a:xfrm>
          <a:prstGeom prst="rect">
            <a:avLst/>
          </a:prstGeom>
        </p:spPr>
      </p:pic>
      <p:sp>
        <p:nvSpPr>
          <p:cNvPr id="10" name="Rectangle 9"/>
          <p:cNvSpPr/>
          <p:nvPr userDrawn="1"/>
        </p:nvSpPr>
        <p:spPr bwMode="gray">
          <a:xfrm>
            <a:off x="274703" y="1211262"/>
            <a:ext cx="7315200" cy="36576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74639" y="1211263"/>
            <a:ext cx="7315200" cy="1828804"/>
          </a:xfrm>
          <a:noFill/>
        </p:spPr>
        <p:txBody>
          <a:bodyPr lIns="146252" tIns="91409" rIns="146252" bIns="91409" anchor="t" anchorCtr="0"/>
          <a:lstStyle>
            <a:lvl1pPr>
              <a:defRPr sz="5899" spc="-101"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74703" y="3030538"/>
            <a:ext cx="7315200" cy="1830388"/>
          </a:xfrm>
          <a:noFill/>
        </p:spPr>
        <p:txBody>
          <a:bodyPr lIns="146252" tIns="109688" rIns="146252" bIns="109688">
            <a:noAutofit/>
          </a:bodyPr>
          <a:lstStyle>
            <a:lvl1pPr marL="0" indent="0">
              <a:spcBef>
                <a:spcPts val="0"/>
              </a:spcBef>
              <a:buNone/>
              <a:defRPr sz="3299"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839" y="6048777"/>
            <a:ext cx="1849308" cy="680256"/>
          </a:xfrm>
          <a:prstGeom prst="rect">
            <a:avLst/>
          </a:prstGeom>
        </p:spPr>
      </p:pic>
    </p:spTree>
    <p:extLst>
      <p:ext uri="{BB962C8B-B14F-4D97-AF65-F5344CB8AC3E}">
        <p14:creationId xmlns:p14="http://schemas.microsoft.com/office/powerpoint/2010/main" val="3868852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5"/>
            <a:ext cx="10056812" cy="2751698"/>
          </a:xfrm>
          <a:noFill/>
        </p:spPr>
        <p:txBody>
          <a:bodyPr tIns="91409" bIns="91409" anchor="t" anchorCtr="0"/>
          <a:lstStyle>
            <a:lvl1pPr>
              <a:defRPr sz="7198"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46991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8"/>
            <a:ext cx="10058400" cy="1829593"/>
          </a:xfrm>
          <a:noFill/>
        </p:spPr>
        <p:txBody>
          <a:bodyPr lIns="182814" tIns="146252" rIns="182814" bIns="146252">
            <a:noAutofit/>
          </a:bodyPr>
          <a:lstStyle>
            <a:lvl1pPr marL="0" indent="0">
              <a:spcBef>
                <a:spcPts val="0"/>
              </a:spcBef>
              <a:buNone/>
              <a:defRPr sz="34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893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415067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87844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748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2326215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71151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546746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38793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8" tIns="146231" rIns="182788" bIns="146231" numCol="1" spcCol="0" rtlCol="0" fromWordArt="0" anchor="t" anchorCtr="0" forceAA="0" compatLnSpc="1">
            <a:prstTxWarp prst="textNoShape">
              <a:avLst/>
            </a:prstTxWarp>
            <a:noAutofit/>
          </a:bodyPr>
          <a:lstStyle/>
          <a:p>
            <a:pPr algn="ctr" defTabSz="93195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5"/>
            <a:ext cx="10056812" cy="2751698"/>
          </a:xfrm>
          <a:noFill/>
        </p:spPr>
        <p:txBody>
          <a:bodyPr tIns="91409" bIns="91409" anchor="t" anchorCtr="0"/>
          <a:lstStyle>
            <a:lvl1pPr>
              <a:defRPr sz="7198" spc="-101"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9950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029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927260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734081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09" bIns="91409" anchor="t" anchorCtr="0"/>
          <a:lstStyle>
            <a:lvl1pPr>
              <a:defRPr sz="8699" spc="-101"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34526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7" name="Rectangle 6"/>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1977402"/>
          </a:xfrm>
        </p:spPr>
        <p:txBody>
          <a:bodyPr/>
          <a:lstStyle>
            <a:lvl1pPr marL="0" indent="0">
              <a:buNone/>
              <a:defRPr>
                <a:gradFill>
                  <a:gsLst>
                    <a:gs pos="1250">
                      <a:schemeClr val="tx1"/>
                    </a:gs>
                    <a:gs pos="99000">
                      <a:schemeClr val="tx1"/>
                    </a:gs>
                  </a:gsLst>
                  <a:lin ang="5400000" scaled="0"/>
                </a:gradFill>
              </a:defRPr>
            </a:lvl1pPr>
            <a:lvl2pPr marL="0" indent="0">
              <a:buFontTx/>
              <a:buNone/>
              <a:defRPr sz="1900"/>
            </a:lvl2pPr>
            <a:lvl3pPr marL="228473" indent="0">
              <a:buNone/>
              <a:defRPr/>
            </a:lvl3pPr>
            <a:lvl4pPr marL="456945" indent="0">
              <a:buNone/>
              <a:defRPr/>
            </a:lvl4pPr>
            <a:lvl5pPr marL="6854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93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6204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399"/>
            </a:lvl1pPr>
          </a:lstStyle>
          <a:p>
            <a:r>
              <a:rPr lang="en-US" dirty="0"/>
              <a:t>Click to edit Master title style</a:t>
            </a:r>
          </a:p>
        </p:txBody>
      </p:sp>
    </p:spTree>
    <p:extLst>
      <p:ext uri="{BB962C8B-B14F-4D97-AF65-F5344CB8AC3E}">
        <p14:creationId xmlns:p14="http://schemas.microsoft.com/office/powerpoint/2010/main" val="402327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3"/>
            <a:ext cx="5486399" cy="2406750"/>
          </a:xfrm>
        </p:spPr>
        <p:txBody>
          <a:bodyPr wrap="square">
            <a:spAutoFit/>
          </a:bodyPr>
          <a:lstStyle>
            <a:lvl1pPr marL="0" indent="0">
              <a:spcBef>
                <a:spcPts val="1224"/>
              </a:spcBef>
              <a:buClr>
                <a:schemeClr val="tx1"/>
              </a:buClr>
              <a:buFont typeface="Wingdings" pitchFamily="2" charset="2"/>
              <a:buNone/>
              <a:defRPr sz="3499"/>
            </a:lvl1pPr>
            <a:lvl2pPr marL="0" indent="0">
              <a:buNone/>
              <a:defRPr sz="1900"/>
            </a:lvl2pPr>
            <a:lvl3pPr marL="231646" indent="0">
              <a:buNone/>
              <a:tabLst/>
              <a:defRPr sz="1900"/>
            </a:lvl3pPr>
            <a:lvl4pPr marL="460121" indent="0">
              <a:buNone/>
              <a:defRPr/>
            </a:lvl4pPr>
            <a:lvl5pPr marL="6854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9621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dirty="0"/>
              <a:t>Click to edit Master title style</a:t>
            </a:r>
          </a:p>
        </p:txBody>
      </p:sp>
      <p:sp>
        <p:nvSpPr>
          <p:cNvPr id="4" name="Text Placeholder 3"/>
          <p:cNvSpPr>
            <a:spLocks noGrp="1"/>
          </p:cNvSpPr>
          <p:nvPr>
            <p:ph type="body" sz="quarter" idx="10"/>
          </p:nvPr>
        </p:nvSpPr>
        <p:spPr>
          <a:xfrm>
            <a:off x="2746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3" y="1212852"/>
            <a:ext cx="5486399" cy="2491389"/>
          </a:xfrm>
        </p:spPr>
        <p:txBody>
          <a:bodyPr wrap="square">
            <a:spAutoFit/>
          </a:bodyPr>
          <a:lstStyle>
            <a:lvl1pPr marL="287179" indent="-287179">
              <a:spcBef>
                <a:spcPts val="1224"/>
              </a:spcBef>
              <a:buClr>
                <a:schemeClr val="tx1"/>
              </a:buClr>
              <a:buFont typeface="Arial" pitchFamily="34" charset="0"/>
              <a:buChar char="•"/>
              <a:defRPr sz="3499"/>
            </a:lvl1pPr>
            <a:lvl2pPr marL="530871" indent="-233067">
              <a:defRPr sz="2400"/>
            </a:lvl2pPr>
            <a:lvl3pPr marL="699198" indent="-168326">
              <a:tabLst/>
              <a:defRPr sz="1900"/>
            </a:lvl3pPr>
            <a:lvl4pPr marL="880469" indent="-181273">
              <a:defRPr/>
            </a:lvl4pPr>
            <a:lvl5pPr marL="1048795" indent="-1683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529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9"/>
            </a:lvl1pPr>
          </a:lstStyle>
          <a:p>
            <a:r>
              <a:rPr lang="en-US"/>
              <a:t>Click to edit Master title style</a:t>
            </a:r>
          </a:p>
        </p:txBody>
      </p:sp>
    </p:spTree>
    <p:extLst>
      <p:ext uri="{BB962C8B-B14F-4D97-AF65-F5344CB8AC3E}">
        <p14:creationId xmlns:p14="http://schemas.microsoft.com/office/powerpoint/2010/main" val="287299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8594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9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134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77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6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4"/>
            <a:ext cx="11887200" cy="2446761"/>
          </a:xfrm>
          <a:prstGeom prst="rect">
            <a:avLst/>
          </a:prstGeom>
        </p:spPr>
        <p:txBody>
          <a:bodyPr/>
          <a:lstStyle>
            <a:lvl1pPr marL="290353" indent="-290353">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84" indent="-280833">
              <a:buClr>
                <a:schemeClr val="tx1"/>
              </a:buClr>
              <a:buSzPct val="90000"/>
              <a:buFont typeface="Arial" pitchFamily="34" charset="0"/>
              <a:buChar char="•"/>
              <a:defRPr sz="32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36" indent="-290353">
              <a:buClr>
                <a:schemeClr val="tx1"/>
              </a:buClr>
              <a:buSzPct val="90000"/>
              <a:buFont typeface="Arial" pitchFamily="34" charset="0"/>
              <a:buChar char="•"/>
              <a:defRPr sz="29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09" indent="-22847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82" indent="-228473">
              <a:buClr>
                <a:schemeClr val="tx1"/>
              </a:buClr>
              <a:buSzPct val="90000"/>
              <a:buFont typeface="Arial" pitchFamily="34" charset="0"/>
              <a:buChar char="•"/>
              <a:defRPr sz="19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9"/>
            <a:ext cx="12436476" cy="631451"/>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47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68"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66099" y="6423310"/>
            <a:ext cx="1737341" cy="416792"/>
          </a:xfrm>
          <a:prstGeom prst="rect">
            <a:avLst/>
          </a:prstGeom>
        </p:spPr>
      </p:pic>
      <p:sp>
        <p:nvSpPr>
          <p:cNvPr id="7" name="Slide Number Placeholder 6"/>
          <p:cNvSpPr>
            <a:spLocks noGrp="1"/>
          </p:cNvSpPr>
          <p:nvPr>
            <p:ph type="sldNum" sz="quarter" idx="4"/>
          </p:nvPr>
        </p:nvSpPr>
        <p:spPr>
          <a:xfrm>
            <a:off x="8912225" y="6483350"/>
            <a:ext cx="2901950" cy="371475"/>
          </a:xfrm>
          <a:prstGeom prst="rect">
            <a:avLst/>
          </a:prstGeom>
        </p:spPr>
        <p:txBody>
          <a:bodyPr vert="horz" lIns="91432" tIns="45715" rIns="91432" bIns="45715" rtlCol="0" anchor="ctr"/>
          <a:lstStyle>
            <a:lvl1pPr algn="r">
              <a:defRPr sz="100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897940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5202" y="5991150"/>
            <a:ext cx="11990363" cy="826613"/>
          </a:xfrm>
          <a:prstGeom prst="rect">
            <a:avLst/>
          </a:prstGeom>
          <a:noFill/>
        </p:spPr>
        <p:txBody>
          <a:bodyPr wrap="square" rtlCol="0">
            <a:spAutoFit/>
          </a:bodyPr>
          <a:lstStyle/>
          <a:p>
            <a:pPr defTabSz="932527">
              <a:lnSpc>
                <a:spcPts val="1441"/>
              </a:lnSpc>
            </a:pPr>
            <a:r>
              <a:rPr lang="en-US" sz="1088"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960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8114" y="1476623"/>
            <a:ext cx="9002631" cy="3395864"/>
          </a:xfrm>
        </p:spPr>
        <p:txBody>
          <a:bodyPr anchor="b"/>
          <a:lstStyle>
            <a:lvl1pPr>
              <a:defRPr sz="7343"/>
            </a:lvl1pPr>
          </a:lstStyle>
          <a:p>
            <a:r>
              <a:rPr lang="en-US"/>
              <a:t>Click to edit Master title style</a:t>
            </a:r>
            <a:endParaRPr lang="en-US" dirty="0"/>
          </a:p>
        </p:txBody>
      </p:sp>
      <p:sp>
        <p:nvSpPr>
          <p:cNvPr id="3" name="Subtitle 2"/>
          <p:cNvSpPr>
            <a:spLocks noGrp="1"/>
          </p:cNvSpPr>
          <p:nvPr>
            <p:ph type="subTitle" idx="1"/>
          </p:nvPr>
        </p:nvSpPr>
        <p:spPr>
          <a:xfrm>
            <a:off x="1178114" y="4872485"/>
            <a:ext cx="9002631" cy="724623"/>
          </a:xfrm>
        </p:spPr>
        <p:txBody>
          <a:bodyPr anchor="t"/>
          <a:lstStyle>
            <a:lvl1pPr marL="0" indent="0" algn="l">
              <a:buNone/>
              <a:defRPr cap="all">
                <a:solidFill>
                  <a:schemeClr val="bg2">
                    <a:lumMod val="40000"/>
                    <a:lumOff val="6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359353" y="1826328"/>
            <a:ext cx="1010319" cy="310911"/>
          </a:xfrm>
          <a:prstGeom prst="rect">
            <a:avLst/>
          </a:prstGeom>
        </p:spPr>
        <p:txBody>
          <a:bodyPr/>
          <a:lstStyle/>
          <a:p>
            <a:fld id="{4AAD347D-5ACD-4C99-B74B-A9C85AD731AF}" type="datetimeFigureOut">
              <a:rPr lang="en-US" dirty="0"/>
              <a:t>5/22/2016</a:t>
            </a:fld>
            <a:endParaRPr lang="en-US" dirty="0"/>
          </a:p>
        </p:txBody>
      </p:sp>
      <p:sp>
        <p:nvSpPr>
          <p:cNvPr id="5" name="Footer Placeholder 4"/>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583013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21824" y="280105"/>
            <a:ext cx="11192829" cy="932750"/>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a:t>Click to edit Master title style</a:t>
            </a:r>
          </a:p>
        </p:txBody>
      </p:sp>
    </p:spTree>
    <p:extLst>
      <p:ext uri="{BB962C8B-B14F-4D97-AF65-F5344CB8AC3E}">
        <p14:creationId xmlns:p14="http://schemas.microsoft.com/office/powerpoint/2010/main" val="3045334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5436" y="2101596"/>
            <a:ext cx="4484495" cy="4279290"/>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67878" y="2097024"/>
            <a:ext cx="4484497" cy="4283861"/>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359353" y="1826328"/>
            <a:ext cx="1010319" cy="310911"/>
          </a:xfrm>
          <a:prstGeom prst="rect">
            <a:avLst/>
          </a:prstGeom>
        </p:spPr>
        <p:txBody>
          <a:bodyPr/>
          <a:lstStyle/>
          <a:p>
            <a:fld id="{9796027F-7875-4030-9381-8BD8C4F21935}" type="datetimeFigureOut">
              <a:rPr lang="en-US" dirty="0"/>
              <a:t>5/22/2016</a:t>
            </a:fld>
            <a:endParaRPr lang="en-US" dirty="0"/>
          </a:p>
        </p:txBody>
      </p:sp>
      <p:sp>
        <p:nvSpPr>
          <p:cNvPr id="6" name="Footer Placeholder 5"/>
          <p:cNvSpPr>
            <a:spLocks noGrp="1"/>
          </p:cNvSpPr>
          <p:nvPr>
            <p:ph type="ftr" sz="quarter" idx="11"/>
          </p:nvPr>
        </p:nvSpPr>
        <p:spPr>
          <a:xfrm rot="5400000">
            <a:off x="9131350" y="3289483"/>
            <a:ext cx="3936634" cy="310913"/>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560130" y="301617"/>
            <a:ext cx="855007" cy="782970"/>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37409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25548"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26347" y="2157724"/>
            <a:ext cx="5486399" cy="1684950"/>
          </a:xfrm>
        </p:spPr>
        <p:txBody>
          <a:bodyPr wrap="square">
            <a:spAutoFit/>
          </a:bodyPr>
          <a:lstStyle>
            <a:lvl1pPr marL="0" indent="0">
              <a:spcBef>
                <a:spcPts val="1224"/>
              </a:spcBef>
              <a:buClr>
                <a:schemeClr val="tx2"/>
              </a:buClr>
              <a:buFont typeface="Arial" pitchFamily="34" charset="0"/>
              <a:buNone/>
              <a:defRPr sz="2856">
                <a:gradFill>
                  <a:gsLst>
                    <a:gs pos="1250">
                      <a:schemeClr val="tx2"/>
                    </a:gs>
                    <a:gs pos="99000">
                      <a:schemeClr val="tx2"/>
                    </a:gs>
                  </a:gsLst>
                  <a:lin ang="5400000" scaled="0"/>
                </a:gradFill>
              </a:defRPr>
            </a:lvl1pPr>
            <a:lvl2pPr marL="531064" indent="-233150">
              <a:defRPr sz="1836"/>
            </a:lvl2pPr>
            <a:lvl3pPr marL="699450" indent="-168387">
              <a:tabLst/>
              <a:defRPr sz="1836"/>
            </a:lvl3pPr>
            <a:lvl4pPr marL="880789" indent="-181339">
              <a:defRPr sz="1428"/>
            </a:lvl4pPr>
            <a:lvl5pPr marL="1049175" indent="-168387">
              <a:tabLst/>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604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
        <p:nvSpPr>
          <p:cNvPr id="6" name="Rectangle 5"/>
          <p:cNvSpPr/>
          <p:nvPr userDrawn="1"/>
        </p:nvSpPr>
        <p:spPr>
          <a:xfrm>
            <a:off x="9037637" y="81357"/>
            <a:ext cx="6021387" cy="1277273"/>
          </a:xfrm>
          <a:prstGeom prst="rect">
            <a:avLst/>
          </a:prstGeom>
        </p:spPr>
        <p:txBody>
          <a:bodyPr wrap="square">
            <a:spAutoFit/>
          </a:bodyPr>
          <a:lstStyle/>
          <a:p>
            <a:pPr algn="l">
              <a:lnSpc>
                <a:spcPct val="90000"/>
              </a:lnSpc>
              <a:spcAft>
                <a:spcPts val="600"/>
              </a:spcAft>
            </a:pPr>
            <a:r>
              <a:rPr lang="en-US" sz="4800" b="1" kern="1200" dirty="0" err="1">
                <a:gradFill>
                  <a:gsLst>
                    <a:gs pos="2917">
                      <a:schemeClr val="tx1"/>
                    </a:gs>
                    <a:gs pos="30000">
                      <a:schemeClr val="tx1"/>
                    </a:gs>
                  </a:gsLst>
                  <a:lin ang="5400000" scaled="0"/>
                </a:gradFill>
                <a:latin typeface="+mj-lt"/>
                <a:ea typeface="+mn-ea"/>
                <a:cs typeface="+mn-cs"/>
              </a:rPr>
              <a:t>CloudTech</a:t>
            </a:r>
            <a:endParaRPr lang="en-US" sz="4800" b="1" kern="1200" dirty="0">
              <a:gradFill>
                <a:gsLst>
                  <a:gs pos="2917">
                    <a:schemeClr val="tx1"/>
                  </a:gs>
                  <a:gs pos="30000">
                    <a:schemeClr val="tx1"/>
                  </a:gs>
                </a:gsLst>
                <a:lin ang="5400000" scaled="0"/>
              </a:gradFill>
              <a:latin typeface="+mj-lt"/>
              <a:ea typeface="+mn-ea"/>
              <a:cs typeface="+mn-cs"/>
            </a:endParaRPr>
          </a:p>
          <a:p>
            <a:pPr algn="l">
              <a:lnSpc>
                <a:spcPct val="90000"/>
              </a:lnSpc>
              <a:spcAft>
                <a:spcPts val="600"/>
              </a:spcAft>
            </a:pPr>
            <a:r>
              <a:rPr lang="en-US" sz="3200" b="0" kern="1200" dirty="0">
                <a:gradFill>
                  <a:gsLst>
                    <a:gs pos="2917">
                      <a:schemeClr val="tx1"/>
                    </a:gs>
                    <a:gs pos="30000">
                      <a:schemeClr val="tx1"/>
                    </a:gs>
                  </a:gsLst>
                  <a:lin ang="5400000" scaled="0"/>
                </a:gradFill>
                <a:latin typeface="+mj-lt"/>
                <a:ea typeface="+mn-ea"/>
                <a:cs typeface="+mn-cs"/>
              </a:rPr>
              <a:t>Marrakesh 2016</a:t>
            </a:r>
            <a:endParaRPr lang="en-US" sz="4000" b="0" kern="1200" dirty="0">
              <a:gradFill>
                <a:gsLst>
                  <a:gs pos="2917">
                    <a:schemeClr val="tx1"/>
                  </a:gs>
                  <a:gs pos="30000">
                    <a:schemeClr val="tx1"/>
                  </a:gs>
                </a:gsLst>
                <a:lin ang="5400000" scaled="0"/>
              </a:gradFill>
              <a:latin typeface="+mj-lt"/>
              <a:ea typeface="+mn-ea"/>
              <a:cs typeface="+mn-cs"/>
            </a:endParaRPr>
          </a:p>
        </p:txBody>
      </p:sp>
    </p:spTree>
    <p:extLst>
      <p:ext uri="{BB962C8B-B14F-4D97-AF65-F5344CB8AC3E}">
        <p14:creationId xmlns:p14="http://schemas.microsoft.com/office/powerpoint/2010/main" val="7625369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283" r:id="rId26"/>
    <p:sldLayoutId id="2147484282" r:id="rId27"/>
    <p:sldLayoutId id="2147484093" r:id="rId28"/>
    <p:sldLayoutId id="2147484127" r:id="rId29"/>
    <p:sldLayoutId id="2147484128" r:id="rId30"/>
    <p:sldLayoutId id="2147484129" r:id="rId31"/>
    <p:sldLayoutId id="2147484203" r:id="rId32"/>
    <p:sldLayoutId id="2147484272"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7" cy="2062040"/>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78240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2" r:id="rId38"/>
    <p:sldLayoutId id="2147484363" r:id="rId39"/>
    <p:sldLayoutId id="2147484364" r:id="rId40"/>
    <p:sldLayoutId id="2147484365" r:id="rId41"/>
    <p:sldLayoutId id="2147484366" r:id="rId42"/>
    <p:sldLayoutId id="2147484367" r:id="rId43"/>
  </p:sldLayoutIdLst>
  <p:transition>
    <p:fade/>
  </p:transition>
  <p:hf hdr="0" ftr="0" dt="0"/>
  <p:txStyles>
    <p:titleStyle>
      <a:lvl1pPr algn="l" defTabSz="932225" rtl="0" eaLnBrk="1" latinLnBrk="0" hangingPunct="1">
        <a:lnSpc>
          <a:spcPct val="90000"/>
        </a:lnSpc>
        <a:spcBef>
          <a:spcPct val="0"/>
        </a:spcBef>
        <a:buNone/>
        <a:defRPr lang="en-US" sz="52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10" marR="0" indent="-342710" algn="l" defTabSz="932225" rtl="0" eaLnBrk="1" fontAlgn="auto" latinLnBrk="0" hangingPunct="1">
        <a:lnSpc>
          <a:spcPct val="90000"/>
        </a:lnSpc>
        <a:spcBef>
          <a:spcPct val="20000"/>
        </a:spcBef>
        <a:spcAft>
          <a:spcPts val="0"/>
        </a:spcAft>
        <a:buClrTx/>
        <a:buSzPct val="90000"/>
        <a:buFont typeface="Arial" pitchFamily="34" charset="0"/>
        <a:buChar char="•"/>
        <a:tabLst/>
        <a:defRPr sz="3899" kern="1200" spc="0" baseline="0">
          <a:gradFill>
            <a:gsLst>
              <a:gs pos="1250">
                <a:schemeClr val="tx1"/>
              </a:gs>
              <a:gs pos="100000">
                <a:schemeClr val="tx1"/>
              </a:gs>
            </a:gsLst>
            <a:lin ang="5400000" scaled="0"/>
          </a:gradFill>
          <a:latin typeface="+mj-lt"/>
          <a:ea typeface="+mn-ea"/>
          <a:cs typeface="+mn-cs"/>
        </a:defRPr>
      </a:lvl1pPr>
      <a:lvl2pPr marL="583876" marR="0" indent="-241166" algn="l" defTabSz="9322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58"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n-lt"/>
          <a:ea typeface="+mn-ea"/>
          <a:cs typeface="+mn-cs"/>
        </a:defRPr>
      </a:lvl3pPr>
      <a:lvl4pPr marL="1028130"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03" marR="0" indent="-228473" algn="l" defTabSz="9322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618"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3029732"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495845"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961959" indent="-233056" algn="l" defTabSz="932225"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932225" rtl="0" eaLnBrk="1" latinLnBrk="0" hangingPunct="1">
        <a:defRPr sz="1800" kern="1200">
          <a:solidFill>
            <a:schemeClr val="tx1"/>
          </a:solidFill>
          <a:latin typeface="+mn-lt"/>
          <a:ea typeface="+mn-ea"/>
          <a:cs typeface="+mn-cs"/>
        </a:defRPr>
      </a:lvl1pPr>
      <a:lvl2pPr marL="466114" algn="l" defTabSz="932225" rtl="0" eaLnBrk="1" latinLnBrk="0" hangingPunct="1">
        <a:defRPr sz="1800" kern="1200">
          <a:solidFill>
            <a:schemeClr val="tx1"/>
          </a:solidFill>
          <a:latin typeface="+mn-lt"/>
          <a:ea typeface="+mn-ea"/>
          <a:cs typeface="+mn-cs"/>
        </a:defRPr>
      </a:lvl2pPr>
      <a:lvl3pPr marL="932225" algn="l" defTabSz="932225" rtl="0" eaLnBrk="1" latinLnBrk="0" hangingPunct="1">
        <a:defRPr sz="1800" kern="1200">
          <a:solidFill>
            <a:schemeClr val="tx1"/>
          </a:solidFill>
          <a:latin typeface="+mn-lt"/>
          <a:ea typeface="+mn-ea"/>
          <a:cs typeface="+mn-cs"/>
        </a:defRPr>
      </a:lvl3pPr>
      <a:lvl4pPr marL="1398338" algn="l" defTabSz="932225" rtl="0" eaLnBrk="1" latinLnBrk="0" hangingPunct="1">
        <a:defRPr sz="1800" kern="1200">
          <a:solidFill>
            <a:schemeClr val="tx1"/>
          </a:solidFill>
          <a:latin typeface="+mn-lt"/>
          <a:ea typeface="+mn-ea"/>
          <a:cs typeface="+mn-cs"/>
        </a:defRPr>
      </a:lvl4pPr>
      <a:lvl5pPr marL="1864449" algn="l" defTabSz="932225" rtl="0" eaLnBrk="1" latinLnBrk="0" hangingPunct="1">
        <a:defRPr sz="1800" kern="1200">
          <a:solidFill>
            <a:schemeClr val="tx1"/>
          </a:solidFill>
          <a:latin typeface="+mn-lt"/>
          <a:ea typeface="+mn-ea"/>
          <a:cs typeface="+mn-cs"/>
        </a:defRPr>
      </a:lvl5pPr>
      <a:lvl6pPr marL="2330563" algn="l" defTabSz="932225" rtl="0" eaLnBrk="1" latinLnBrk="0" hangingPunct="1">
        <a:defRPr sz="1800" kern="1200">
          <a:solidFill>
            <a:schemeClr val="tx1"/>
          </a:solidFill>
          <a:latin typeface="+mn-lt"/>
          <a:ea typeface="+mn-ea"/>
          <a:cs typeface="+mn-cs"/>
        </a:defRPr>
      </a:lvl6pPr>
      <a:lvl7pPr marL="2796675" algn="l" defTabSz="932225" rtl="0" eaLnBrk="1" latinLnBrk="0" hangingPunct="1">
        <a:defRPr sz="1800" kern="1200">
          <a:solidFill>
            <a:schemeClr val="tx1"/>
          </a:solidFill>
          <a:latin typeface="+mn-lt"/>
          <a:ea typeface="+mn-ea"/>
          <a:cs typeface="+mn-cs"/>
        </a:defRPr>
      </a:lvl7pPr>
      <a:lvl8pPr marL="3262789" algn="l" defTabSz="932225" rtl="0" eaLnBrk="1" latinLnBrk="0" hangingPunct="1">
        <a:defRPr sz="1800" kern="1200">
          <a:solidFill>
            <a:schemeClr val="tx1"/>
          </a:solidFill>
          <a:latin typeface="+mn-lt"/>
          <a:ea typeface="+mn-ea"/>
          <a:cs typeface="+mn-cs"/>
        </a:defRPr>
      </a:lvl8pPr>
      <a:lvl9pPr marL="3728902" algn="l" defTabSz="932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microsoft.com/en-us/download/details.aspx?id=27584" TargetMode="Externa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blogs.apache.org/sqoop/entry/apache_sqoop_overview" TargetMode="Externa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Readines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hyperlink" Target="http://www.microsoftvirtualacademy.com/"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05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478423"/>
          </a:xfrm>
        </p:spPr>
        <p:txBody>
          <a:bodyPr/>
          <a:lstStyle/>
          <a:p>
            <a:r>
              <a:rPr lang="it-IT" dirty="0"/>
              <a:t>Conversations</a:t>
            </a:r>
          </a:p>
          <a:p>
            <a:r>
              <a:rPr lang="it-IT" dirty="0"/>
              <a:t>Social Media</a:t>
            </a:r>
          </a:p>
          <a:p>
            <a:r>
              <a:rPr lang="it-IT" dirty="0"/>
              <a:t>Application logs</a:t>
            </a:r>
          </a:p>
          <a:p>
            <a:r>
              <a:rPr lang="it-IT" dirty="0"/>
              <a:t>Photos</a:t>
            </a:r>
          </a:p>
          <a:p>
            <a:r>
              <a:rPr lang="it-IT" dirty="0"/>
              <a:t>Videos</a:t>
            </a:r>
          </a:p>
          <a:p>
            <a:r>
              <a:rPr lang="it-IT" dirty="0"/>
              <a:t>Text</a:t>
            </a:r>
          </a:p>
          <a:p>
            <a:r>
              <a:rPr lang="it-IT" dirty="0"/>
              <a:t>...</a:t>
            </a:r>
          </a:p>
          <a:p>
            <a:endParaRPr lang="it-IT" dirty="0"/>
          </a:p>
        </p:txBody>
      </p:sp>
      <p:sp>
        <p:nvSpPr>
          <p:cNvPr id="2" name="Title 1"/>
          <p:cNvSpPr>
            <a:spLocks noGrp="1"/>
          </p:cNvSpPr>
          <p:nvPr>
            <p:ph type="title"/>
          </p:nvPr>
        </p:nvSpPr>
        <p:spPr/>
        <p:txBody>
          <a:bodyPr/>
          <a:lstStyle/>
          <a:p>
            <a:r>
              <a:rPr lang="it-IT" dirty="0"/>
              <a:t>Data sources</a:t>
            </a:r>
          </a:p>
        </p:txBody>
      </p:sp>
    </p:spTree>
    <p:extLst>
      <p:ext uri="{BB962C8B-B14F-4D97-AF65-F5344CB8AC3E}">
        <p14:creationId xmlns:p14="http://schemas.microsoft.com/office/powerpoint/2010/main" val="3319954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32202"/>
          </a:xfrm>
        </p:spPr>
        <p:txBody>
          <a:bodyPr/>
          <a:lstStyle/>
          <a:p>
            <a:r>
              <a:rPr lang="it-IT" dirty="0"/>
              <a:t>Understand and target customers analyzing web search trends</a:t>
            </a:r>
          </a:p>
          <a:p>
            <a:r>
              <a:rPr lang="it-IT" dirty="0"/>
              <a:t>Disaster management analyzing social media</a:t>
            </a:r>
          </a:p>
          <a:p>
            <a:r>
              <a:rPr lang="it-IT" dirty="0"/>
              <a:t>Improve security analyzing conversation</a:t>
            </a:r>
          </a:p>
          <a:p>
            <a:r>
              <a:rPr lang="it-IT" dirty="0"/>
              <a:t>Internet of things: store and analyze data coming from a sensor network</a:t>
            </a:r>
          </a:p>
          <a:p>
            <a:r>
              <a:rPr lang="it-IT" dirty="0"/>
              <a:t>...</a:t>
            </a:r>
          </a:p>
          <a:p>
            <a:endParaRPr lang="it-IT" dirty="0"/>
          </a:p>
        </p:txBody>
      </p:sp>
      <p:sp>
        <p:nvSpPr>
          <p:cNvPr id="3" name="Title 2"/>
          <p:cNvSpPr>
            <a:spLocks noGrp="1"/>
          </p:cNvSpPr>
          <p:nvPr>
            <p:ph type="title"/>
          </p:nvPr>
        </p:nvSpPr>
        <p:spPr/>
        <p:txBody>
          <a:bodyPr/>
          <a:lstStyle/>
          <a:p>
            <a:r>
              <a:rPr lang="it-IT" dirty="0"/>
              <a:t>Value</a:t>
            </a:r>
          </a:p>
        </p:txBody>
      </p:sp>
    </p:spTree>
    <p:extLst>
      <p:ext uri="{BB962C8B-B14F-4D97-AF65-F5344CB8AC3E}">
        <p14:creationId xmlns:p14="http://schemas.microsoft.com/office/powerpoint/2010/main" val="24383954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a:t>
            </a:r>
            <a:endParaRPr lang="it-IT" dirty="0"/>
          </a:p>
        </p:txBody>
      </p:sp>
    </p:spTree>
    <p:extLst>
      <p:ext uri="{BB962C8B-B14F-4D97-AF65-F5344CB8AC3E}">
        <p14:creationId xmlns:p14="http://schemas.microsoft.com/office/powerpoint/2010/main" val="25383689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08653"/>
          </a:xfrm>
        </p:spPr>
        <p:txBody>
          <a:bodyPr/>
          <a:lstStyle/>
          <a:p>
            <a:r>
              <a:rPr lang="en-US" dirty="0"/>
              <a:t>Big data batch breaks up source data files into multiple blocks and replicates the blocks on a distributed cluster of nodes (servers). Data processing runs in parallel on each node, and the parallel processes are then combined into an aggregated result set.</a:t>
            </a:r>
          </a:p>
        </p:txBody>
      </p:sp>
      <p:sp>
        <p:nvSpPr>
          <p:cNvPr id="3" name="Title 2"/>
          <p:cNvSpPr>
            <a:spLocks noGrp="1"/>
          </p:cNvSpPr>
          <p:nvPr>
            <p:ph type="title"/>
          </p:nvPr>
        </p:nvSpPr>
        <p:spPr/>
        <p:txBody>
          <a:bodyPr/>
          <a:lstStyle/>
          <a:p>
            <a:r>
              <a:rPr lang="en-US" b="1" dirty="0"/>
              <a:t>How do big data solutions work?</a:t>
            </a:r>
            <a:endParaRPr lang="it-IT" dirty="0"/>
          </a:p>
        </p:txBody>
      </p:sp>
    </p:spTree>
    <p:extLst>
      <p:ext uri="{BB962C8B-B14F-4D97-AF65-F5344CB8AC3E}">
        <p14:creationId xmlns:p14="http://schemas.microsoft.com/office/powerpoint/2010/main" val="4097904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RDBMS Query vs Big Data Processing</a:t>
            </a:r>
            <a:endParaRPr lang="it-IT" dirty="0"/>
          </a:p>
        </p:txBody>
      </p:sp>
      <p:pic>
        <p:nvPicPr>
          <p:cNvPr id="4" name="Picture 3"/>
          <p:cNvPicPr>
            <a:picLocks noChangeAspect="1"/>
          </p:cNvPicPr>
          <p:nvPr/>
        </p:nvPicPr>
        <p:blipFill>
          <a:blip r:embed="rId2"/>
          <a:stretch>
            <a:fillRect/>
          </a:stretch>
        </p:blipFill>
        <p:spPr>
          <a:xfrm>
            <a:off x="884237" y="2759515"/>
            <a:ext cx="4268925" cy="2344097"/>
          </a:xfrm>
          <a:prstGeom prst="rect">
            <a:avLst/>
          </a:prstGeom>
        </p:spPr>
      </p:pic>
      <p:pic>
        <p:nvPicPr>
          <p:cNvPr id="5" name="Picture 4"/>
          <p:cNvPicPr>
            <a:picLocks noChangeAspect="1"/>
          </p:cNvPicPr>
          <p:nvPr/>
        </p:nvPicPr>
        <p:blipFill>
          <a:blip r:embed="rId3"/>
          <a:stretch>
            <a:fillRect/>
          </a:stretch>
        </p:blipFill>
        <p:spPr>
          <a:xfrm>
            <a:off x="6904037" y="1668462"/>
            <a:ext cx="4278454" cy="4526204"/>
          </a:xfrm>
          <a:prstGeom prst="rect">
            <a:avLst/>
          </a:prstGeom>
        </p:spPr>
      </p:pic>
    </p:spTree>
    <p:extLst>
      <p:ext uri="{BB962C8B-B14F-4D97-AF65-F5344CB8AC3E}">
        <p14:creationId xmlns:p14="http://schemas.microsoft.com/office/powerpoint/2010/main" val="3942827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949047"/>
          </a:xfrm>
        </p:spPr>
        <p:txBody>
          <a:bodyPr/>
          <a:lstStyle/>
          <a:p>
            <a:pPr marL="0" indent="0">
              <a:buNone/>
            </a:pPr>
            <a:r>
              <a:rPr lang="en-US" dirty="0"/>
              <a:t>At the core of many big data implementations is an open source framework named Apache Hadoop</a:t>
            </a:r>
          </a:p>
          <a:p>
            <a:endParaRPr lang="it-IT" dirty="0"/>
          </a:p>
          <a:p>
            <a:r>
              <a:rPr lang="it-IT" dirty="0"/>
              <a:t>Core modules</a:t>
            </a:r>
          </a:p>
          <a:p>
            <a:pPr lvl="1"/>
            <a:r>
              <a:rPr lang="it-IT" b="1" dirty="0"/>
              <a:t>HDFS</a:t>
            </a:r>
          </a:p>
          <a:p>
            <a:pPr lvl="1"/>
            <a:r>
              <a:rPr lang="it-IT" b="1" dirty="0"/>
              <a:t>MapReduce</a:t>
            </a:r>
            <a:r>
              <a:rPr lang="it-IT" dirty="0"/>
              <a:t>: framework to compute distributed processing</a:t>
            </a:r>
          </a:p>
          <a:p>
            <a:pPr lvl="1"/>
            <a:r>
              <a:rPr lang="it-IT" dirty="0"/>
              <a:t>Common utilities</a:t>
            </a:r>
          </a:p>
          <a:p>
            <a:pPr lvl="1"/>
            <a:r>
              <a:rPr lang="it-IT" b="1" dirty="0"/>
              <a:t>YARN</a:t>
            </a:r>
            <a:r>
              <a:rPr lang="it-IT" dirty="0"/>
              <a:t>: job scheduler and cluster manager</a:t>
            </a:r>
          </a:p>
          <a:p>
            <a:endParaRPr lang="it-IT" dirty="0"/>
          </a:p>
        </p:txBody>
      </p:sp>
      <p:sp>
        <p:nvSpPr>
          <p:cNvPr id="2" name="Title 1"/>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1673007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HDFS data distrubution</a:t>
            </a:r>
          </a:p>
        </p:txBody>
      </p:sp>
      <p:grpSp>
        <p:nvGrpSpPr>
          <p:cNvPr id="11" name="Group 10"/>
          <p:cNvGrpSpPr/>
          <p:nvPr/>
        </p:nvGrpSpPr>
        <p:grpSpPr>
          <a:xfrm>
            <a:off x="846137" y="2201862"/>
            <a:ext cx="1143000" cy="3200396"/>
            <a:chOff x="1417637" y="2201862"/>
            <a:chExt cx="1143000" cy="3200396"/>
          </a:xfrm>
        </p:grpSpPr>
        <p:sp>
          <p:nvSpPr>
            <p:cNvPr id="5" name="Rectangle 4"/>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8" name="Rectangle 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9" name="Rectangle 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sp>
        <p:nvSpPr>
          <p:cNvPr id="10" name="TextBox 9"/>
          <p:cNvSpPr txBox="1"/>
          <p:nvPr/>
        </p:nvSpPr>
        <p:spPr>
          <a:xfrm>
            <a:off x="503237" y="5554662"/>
            <a:ext cx="1828800" cy="627864"/>
          </a:xfrm>
          <a:prstGeom prst="rect">
            <a:avLst/>
          </a:prstGeom>
          <a:noFill/>
        </p:spPr>
        <p:txBody>
          <a:bodyPr wrap="square" lIns="182880" tIns="146304" rIns="182880" bIns="146304" rtlCol="0">
            <a:spAutoFit/>
          </a:bodyPr>
          <a:lstStyle/>
          <a:p>
            <a:pPr algn="ctr">
              <a:lnSpc>
                <a:spcPct val="90000"/>
              </a:lnSpc>
              <a:spcAft>
                <a:spcPts val="600"/>
              </a:spcAft>
            </a:pPr>
            <a:r>
              <a:rPr lang="it-IT" sz="2400" dirty="0">
                <a:gradFill>
                  <a:gsLst>
                    <a:gs pos="2917">
                      <a:schemeClr val="tx1"/>
                    </a:gs>
                    <a:gs pos="30000">
                      <a:schemeClr val="tx1"/>
                    </a:gs>
                  </a:gsLst>
                  <a:lin ang="5400000" scaled="0"/>
                </a:gradFill>
              </a:rPr>
              <a:t>Input file</a:t>
            </a:r>
          </a:p>
        </p:txBody>
      </p:sp>
      <p:grpSp>
        <p:nvGrpSpPr>
          <p:cNvPr id="39" name="Group 38"/>
          <p:cNvGrpSpPr/>
          <p:nvPr/>
        </p:nvGrpSpPr>
        <p:grpSpPr>
          <a:xfrm>
            <a:off x="3475037" y="2846386"/>
            <a:ext cx="8283570" cy="1912138"/>
            <a:chOff x="3475037" y="2846386"/>
            <a:chExt cx="8283570" cy="1912138"/>
          </a:xfrm>
        </p:grpSpPr>
        <p:grpSp>
          <p:nvGrpSpPr>
            <p:cNvPr id="12" name="Group 11"/>
            <p:cNvGrpSpPr/>
            <p:nvPr/>
          </p:nvGrpSpPr>
          <p:grpSpPr>
            <a:xfrm>
              <a:off x="3475037" y="2846386"/>
              <a:ext cx="1143000" cy="1904998"/>
              <a:chOff x="1417637" y="3497260"/>
              <a:chExt cx="1143000" cy="1904998"/>
            </a:xfrm>
          </p:grpSpPr>
          <p:sp>
            <p:nvSpPr>
              <p:cNvPr id="15" name="Rectangle 14"/>
              <p:cNvSpPr/>
              <p:nvPr/>
            </p:nvSpPr>
            <p:spPr bwMode="auto">
              <a:xfrm>
                <a:off x="1417637" y="4792658"/>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1417637" y="3497260"/>
                <a:ext cx="1143000" cy="6096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7" name="Rectangle 1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18" name="Group 17"/>
            <p:cNvGrpSpPr/>
            <p:nvPr/>
          </p:nvGrpSpPr>
          <p:grpSpPr>
            <a:xfrm>
              <a:off x="7046909" y="2846386"/>
              <a:ext cx="1143000" cy="1904998"/>
              <a:chOff x="1417637" y="2201862"/>
              <a:chExt cx="1143000" cy="1904998"/>
            </a:xfrm>
          </p:grpSpPr>
          <p:sp>
            <p:nvSpPr>
              <p:cNvPr id="19" name="Rectangle 18"/>
              <p:cNvSpPr/>
              <p:nvPr/>
            </p:nvSpPr>
            <p:spPr bwMode="auto">
              <a:xfrm>
                <a:off x="1417637" y="2201862"/>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0" name="Rectangle 19"/>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21" name="Rectangle 20"/>
              <p:cNvSpPr/>
              <p:nvPr/>
            </p:nvSpPr>
            <p:spPr bwMode="auto">
              <a:xfrm>
                <a:off x="1417637" y="3497260"/>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24" name="Group 23"/>
            <p:cNvGrpSpPr/>
            <p:nvPr/>
          </p:nvGrpSpPr>
          <p:grpSpPr>
            <a:xfrm>
              <a:off x="5259386" y="2846386"/>
              <a:ext cx="1143000" cy="1904998"/>
              <a:chOff x="1417637" y="2849561"/>
              <a:chExt cx="1143000" cy="1904998"/>
            </a:xfrm>
          </p:grpSpPr>
          <p:sp>
            <p:nvSpPr>
              <p:cNvPr id="25" name="Rectangle 2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28" name="Rectangle 27"/>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29" name="Rectangle 28"/>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30" name="Group 29"/>
            <p:cNvGrpSpPr/>
            <p:nvPr/>
          </p:nvGrpSpPr>
          <p:grpSpPr>
            <a:xfrm>
              <a:off x="8831258" y="2853526"/>
              <a:ext cx="1143000" cy="1904998"/>
              <a:chOff x="1417637" y="2849561"/>
              <a:chExt cx="1143000" cy="1904998"/>
            </a:xfrm>
          </p:grpSpPr>
          <p:sp>
            <p:nvSpPr>
              <p:cNvPr id="31" name="Rectangle 30"/>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3" name="Rectangle 32"/>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34" name="Group 33"/>
            <p:cNvGrpSpPr/>
            <p:nvPr/>
          </p:nvGrpSpPr>
          <p:grpSpPr>
            <a:xfrm>
              <a:off x="10615607" y="2846386"/>
              <a:ext cx="1143000" cy="1904998"/>
              <a:chOff x="1417637" y="2849561"/>
              <a:chExt cx="1143000" cy="1904998"/>
            </a:xfrm>
          </p:grpSpPr>
          <p:sp>
            <p:nvSpPr>
              <p:cNvPr id="35" name="Rectangle 34"/>
              <p:cNvSpPr/>
              <p:nvPr/>
            </p:nvSpPr>
            <p:spPr bwMode="auto">
              <a:xfrm>
                <a:off x="1417637" y="2849561"/>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36" name="Rectangle 35"/>
              <p:cNvSpPr/>
              <p:nvPr/>
            </p:nvSpPr>
            <p:spPr bwMode="auto">
              <a:xfrm>
                <a:off x="1417637" y="3497260"/>
                <a:ext cx="1143000" cy="609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37" name="Rectangle 36"/>
              <p:cNvSpPr/>
              <p:nvPr/>
            </p:nvSpPr>
            <p:spPr bwMode="auto">
              <a:xfrm>
                <a:off x="1417637" y="4144959"/>
                <a:ext cx="1143000"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it-IT" sz="2400" dirty="0">
                    <a:gradFill>
                      <a:gsLst>
                        <a:gs pos="0">
                          <a:srgbClr val="FFFFFF"/>
                        </a:gs>
                        <a:gs pos="100000">
                          <a:srgbClr val="FFFFFF"/>
                        </a:gs>
                      </a:gsLst>
                      <a:lin ang="5400000" scaled="0"/>
                    </a:gradFill>
                    <a:ea typeface="Segoe UI" pitchFamily="34" charset="0"/>
                    <a:cs typeface="Segoe UI" pitchFamily="34" charset="0"/>
                  </a:rPr>
                  <a:t>4</a:t>
                </a:r>
              </a:p>
            </p:txBody>
          </p:sp>
        </p:grpSp>
      </p:grpSp>
      <p:sp>
        <p:nvSpPr>
          <p:cNvPr id="40" name="Right Arrow 39"/>
          <p:cNvSpPr/>
          <p:nvPr/>
        </p:nvSpPr>
        <p:spPr bwMode="auto">
          <a:xfrm>
            <a:off x="2389187" y="3684585"/>
            <a:ext cx="6858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3305966"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1</a:t>
            </a:r>
          </a:p>
        </p:txBody>
      </p:sp>
      <p:sp>
        <p:nvSpPr>
          <p:cNvPr id="42" name="TextBox 41"/>
          <p:cNvSpPr txBox="1"/>
          <p:nvPr/>
        </p:nvSpPr>
        <p:spPr>
          <a:xfrm>
            <a:off x="5091901" y="221852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2</a:t>
            </a:r>
          </a:p>
        </p:txBody>
      </p:sp>
      <p:sp>
        <p:nvSpPr>
          <p:cNvPr id="43" name="TextBox 42"/>
          <p:cNvSpPr txBox="1"/>
          <p:nvPr/>
        </p:nvSpPr>
        <p:spPr>
          <a:xfrm>
            <a:off x="6879424" y="2225662"/>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3</a:t>
            </a:r>
          </a:p>
        </p:txBody>
      </p:sp>
      <p:sp>
        <p:nvSpPr>
          <p:cNvPr id="44" name="TextBox 43"/>
          <p:cNvSpPr txBox="1"/>
          <p:nvPr/>
        </p:nvSpPr>
        <p:spPr>
          <a:xfrm>
            <a:off x="8663773" y="2230410"/>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4</a:t>
            </a:r>
          </a:p>
        </p:txBody>
      </p:sp>
      <p:sp>
        <p:nvSpPr>
          <p:cNvPr id="45" name="TextBox 44"/>
          <p:cNvSpPr txBox="1"/>
          <p:nvPr/>
        </p:nvSpPr>
        <p:spPr>
          <a:xfrm>
            <a:off x="10448122" y="2230401"/>
            <a:ext cx="1477969" cy="627864"/>
          </a:xfrm>
          <a:prstGeom prst="rect">
            <a:avLst/>
          </a:prstGeom>
          <a:noFill/>
        </p:spPr>
        <p:txBody>
          <a:bodyPr wrap="non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Node 	5</a:t>
            </a:r>
          </a:p>
        </p:txBody>
      </p:sp>
    </p:spTree>
    <p:extLst>
      <p:ext uri="{BB962C8B-B14F-4D97-AF65-F5344CB8AC3E}">
        <p14:creationId xmlns:p14="http://schemas.microsoft.com/office/powerpoint/2010/main" val="736239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MapReduce</a:t>
            </a:r>
          </a:p>
        </p:txBody>
      </p:sp>
      <p:sp>
        <p:nvSpPr>
          <p:cNvPr id="5" name="Title 2"/>
          <p:cNvSpPr txBox="1">
            <a:spLocks/>
          </p:cNvSpPr>
          <p:nvPr/>
        </p:nvSpPr>
        <p:spPr bwMode="ltGray">
          <a:xfrm>
            <a:off x="275483" y="1619890"/>
            <a:ext cx="4507352" cy="489774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6426" tIns="886014" rIns="274281" bIns="886014"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42834" indent="-342834" defTabSz="951304">
              <a:spcAft>
                <a:spcPts val="600"/>
              </a:spcAft>
              <a:buFont typeface="Arial" panose="020B0604020202020204" pitchFamily="34" charset="0"/>
              <a:buChar char="•"/>
            </a:pPr>
            <a:r>
              <a:rPr lang="en-US" sz="2400" kern="0" spc="0" dirty="0">
                <a:solidFill>
                  <a:schemeClr val="bg1"/>
                </a:solidFill>
              </a:rPr>
              <a:t>Programming framework (library and runtime) for analyzing datasets stored in HDFS</a:t>
            </a:r>
          </a:p>
          <a:p>
            <a:pPr marL="342834" indent="-342834" defTabSz="951304">
              <a:spcAft>
                <a:spcPts val="600"/>
              </a:spcAft>
              <a:buFont typeface="Arial" panose="020B0604020202020204" pitchFamily="34" charset="0"/>
              <a:buChar char="•"/>
            </a:pPr>
            <a:r>
              <a:rPr lang="en-US" sz="2400" kern="0" spc="0" dirty="0">
                <a:solidFill>
                  <a:schemeClr val="bg1"/>
                </a:solidFill>
              </a:rPr>
              <a:t>Composed of user-supplied Map and Reduce functions:</a:t>
            </a:r>
          </a:p>
          <a:p>
            <a:pPr marL="692017" indent="-346008" defTabSz="951304">
              <a:spcAft>
                <a:spcPts val="600"/>
              </a:spcAft>
              <a:buFont typeface="Arial" panose="020B0604020202020204" pitchFamily="34" charset="0"/>
              <a:buChar char="•"/>
            </a:pPr>
            <a:r>
              <a:rPr lang="en-US" sz="2000" kern="0" spc="0" dirty="0">
                <a:solidFill>
                  <a:schemeClr val="bg1"/>
                </a:solidFill>
              </a:rPr>
              <a:t>Map() - subdivide and conquer</a:t>
            </a:r>
          </a:p>
          <a:p>
            <a:pPr marL="692017" indent="-346008" defTabSz="951304">
              <a:spcAft>
                <a:spcPts val="600"/>
              </a:spcAft>
              <a:buFont typeface="Arial" panose="020B0604020202020204" pitchFamily="34" charset="0"/>
              <a:buChar char="•"/>
            </a:pPr>
            <a:r>
              <a:rPr lang="en-US" sz="2000" kern="0" spc="0" dirty="0">
                <a:solidFill>
                  <a:schemeClr val="bg1"/>
                </a:solidFill>
              </a:rPr>
              <a:t>Reduce() - combine and reduce cardinality</a:t>
            </a:r>
          </a:p>
        </p:txBody>
      </p:sp>
      <p:sp>
        <p:nvSpPr>
          <p:cNvPr id="3" name="TextBox 2"/>
          <p:cNvSpPr txBox="1"/>
          <p:nvPr/>
        </p:nvSpPr>
        <p:spPr>
          <a:xfrm>
            <a:off x="6548278" y="2214866"/>
            <a:ext cx="5376974" cy="523915"/>
          </a:xfrm>
          <a:prstGeom prst="rect">
            <a:avLst/>
          </a:prstGeom>
          <a:noFill/>
          <a:ln>
            <a:solidFill>
              <a:schemeClr val="accent3"/>
            </a:solidFill>
          </a:ln>
        </p:spPr>
        <p:txBody>
          <a:bodyPr wrap="square" lIns="182854" tIns="146283" rIns="182854" bIns="146283" rtlCol="0">
            <a:spAutoFit/>
          </a:bodyPr>
          <a:lstStyle/>
          <a:p>
            <a:pPr marL="234904" indent="-234904" defTabSz="932597">
              <a:lnSpc>
                <a:spcPct val="90000"/>
              </a:lnSpc>
            </a:pPr>
            <a:r>
              <a:rPr lang="en-US" sz="1649" kern="0" dirty="0">
                <a:gradFill>
                  <a:gsLst>
                    <a:gs pos="2917">
                      <a:schemeClr val="tx1"/>
                    </a:gs>
                    <a:gs pos="30000">
                      <a:schemeClr val="tx1"/>
                    </a:gs>
                  </a:gsLst>
                  <a:lin ang="5400000" scaled="0"/>
                </a:gradFill>
              </a:rPr>
              <a:t>1. Divide a large problem into sub-problems.</a:t>
            </a:r>
          </a:p>
        </p:txBody>
      </p:sp>
      <p:sp>
        <p:nvSpPr>
          <p:cNvPr id="4" name="Rectangle 3"/>
          <p:cNvSpPr/>
          <p:nvPr/>
        </p:nvSpPr>
        <p:spPr bwMode="auto">
          <a:xfrm>
            <a:off x="6943800" y="2976753"/>
            <a:ext cx="832427" cy="44178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8" name="Right Arrow 7"/>
          <p:cNvSpPr/>
          <p:nvPr/>
        </p:nvSpPr>
        <p:spPr bwMode="auto">
          <a:xfrm>
            <a:off x="7866903" y="3092064"/>
            <a:ext cx="616497" cy="20390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9" name="Rectangle 8"/>
          <p:cNvSpPr/>
          <p:nvPr/>
        </p:nvSpPr>
        <p:spPr bwMode="auto">
          <a:xfrm>
            <a:off x="8600398"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bwMode="auto">
          <a:xfrm>
            <a:off x="9151537" y="305409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2" name="Rectangle 11"/>
          <p:cNvSpPr/>
          <p:nvPr/>
        </p:nvSpPr>
        <p:spPr bwMode="auto">
          <a:xfrm>
            <a:off x="9732893" y="305082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3" name="TextBox 12"/>
          <p:cNvSpPr txBox="1"/>
          <p:nvPr/>
        </p:nvSpPr>
        <p:spPr>
          <a:xfrm>
            <a:off x="10020268" y="2742839"/>
            <a:ext cx="1497411" cy="747314"/>
          </a:xfrm>
          <a:prstGeom prst="rect">
            <a:avLst/>
          </a:prstGeom>
          <a:noFill/>
        </p:spPr>
        <p:txBody>
          <a:bodyPr wrap="square" lIns="182854" tIns="146283" rIns="182854" bIns="146283" rtlCol="0">
            <a:spAutoFit/>
          </a:bodyPr>
          <a:lstStyle/>
          <a:p>
            <a:pPr defTabSz="932597">
              <a:lnSpc>
                <a:spcPct val="90000"/>
              </a:lnSpc>
            </a:pPr>
            <a:r>
              <a:rPr lang="en-US" sz="3199" kern="0" dirty="0">
                <a:solidFill>
                  <a:schemeClr val="accent3"/>
                </a:solidFill>
              </a:rPr>
              <a:t>………</a:t>
            </a:r>
          </a:p>
        </p:txBody>
      </p:sp>
      <p:sp>
        <p:nvSpPr>
          <p:cNvPr id="14" name="TextBox 13"/>
          <p:cNvSpPr txBox="1"/>
          <p:nvPr/>
        </p:nvSpPr>
        <p:spPr>
          <a:xfrm>
            <a:off x="6628714" y="3613669"/>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2. </a:t>
            </a:r>
            <a:r>
              <a:rPr lang="en-US" sz="1599" kern="0" dirty="0">
                <a:gradFill>
                  <a:gsLst>
                    <a:gs pos="2917">
                      <a:schemeClr val="tx1"/>
                    </a:gs>
                    <a:gs pos="30000">
                      <a:schemeClr val="tx1"/>
                    </a:gs>
                  </a:gsLst>
                  <a:lin ang="5400000" scaled="0"/>
                </a:gradFill>
              </a:rPr>
              <a:t>Perform the same function on all sub-problems.</a:t>
            </a:r>
            <a:endParaRPr lang="en-US" sz="1750" kern="0" dirty="0">
              <a:gradFill>
                <a:gsLst>
                  <a:gs pos="2917">
                    <a:schemeClr val="tx1"/>
                  </a:gs>
                  <a:gs pos="30000">
                    <a:schemeClr val="tx1"/>
                  </a:gs>
                </a:gsLst>
                <a:lin ang="5400000" scaled="0"/>
              </a:gradFill>
            </a:endParaRPr>
          </a:p>
        </p:txBody>
      </p:sp>
      <p:sp>
        <p:nvSpPr>
          <p:cNvPr id="16" name="Rectangle 15"/>
          <p:cNvSpPr/>
          <p:nvPr/>
        </p:nvSpPr>
        <p:spPr bwMode="auto">
          <a:xfrm>
            <a:off x="7221184" y="4341155"/>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7" name="TextBox 16"/>
          <p:cNvSpPr txBox="1"/>
          <p:nvPr/>
        </p:nvSpPr>
        <p:spPr>
          <a:xfrm>
            <a:off x="6984847"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18" name="TextBox 17"/>
          <p:cNvSpPr txBox="1"/>
          <p:nvPr/>
        </p:nvSpPr>
        <p:spPr>
          <a:xfrm>
            <a:off x="6663878" y="5046580"/>
            <a:ext cx="5306644" cy="572383"/>
          </a:xfrm>
          <a:prstGeom prst="rect">
            <a:avLst/>
          </a:prstGeom>
          <a:noFill/>
          <a:ln>
            <a:solidFill>
              <a:schemeClr val="accent3"/>
            </a:solidFill>
          </a:ln>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3. </a:t>
            </a:r>
            <a:r>
              <a:rPr lang="en-US" sz="1599" kern="0" dirty="0">
                <a:gradFill>
                  <a:gsLst>
                    <a:gs pos="2917">
                      <a:schemeClr val="tx1"/>
                    </a:gs>
                    <a:gs pos="30000">
                      <a:schemeClr val="tx1"/>
                    </a:gs>
                  </a:gsLst>
                  <a:lin ang="5400000" scaled="0"/>
                </a:gradFill>
              </a:rPr>
              <a:t>Combine the output from all sub-functions.</a:t>
            </a:r>
            <a:endParaRPr lang="en-US" sz="1750" kern="0" dirty="0">
              <a:gradFill>
                <a:gsLst>
                  <a:gs pos="2917">
                    <a:schemeClr val="tx1"/>
                  </a:gs>
                  <a:gs pos="30000">
                    <a:schemeClr val="tx1"/>
                  </a:gs>
                </a:gsLst>
                <a:lin ang="5400000" scaled="0"/>
              </a:gradFill>
            </a:endParaRPr>
          </a:p>
        </p:txBody>
      </p:sp>
      <p:sp>
        <p:nvSpPr>
          <p:cNvPr id="10" name="Curved Up Arrow 9"/>
          <p:cNvSpPr/>
          <p:nvPr/>
        </p:nvSpPr>
        <p:spPr bwMode="auto">
          <a:xfrm rot="5400000" flipH="1">
            <a:off x="6918370" y="4387015"/>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9" name="Rectangle 18"/>
          <p:cNvSpPr/>
          <p:nvPr/>
        </p:nvSpPr>
        <p:spPr bwMode="auto">
          <a:xfrm>
            <a:off x="8708094" y="4355007"/>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0" name="TextBox 19"/>
          <p:cNvSpPr txBox="1"/>
          <p:nvPr/>
        </p:nvSpPr>
        <p:spPr>
          <a:xfrm>
            <a:off x="8485610"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1" name="Curved Up Arrow 20"/>
          <p:cNvSpPr/>
          <p:nvPr/>
        </p:nvSpPr>
        <p:spPr bwMode="auto">
          <a:xfrm rot="5400000" flipH="1">
            <a:off x="8405281" y="4400867"/>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2" name="Rectangle 21"/>
          <p:cNvSpPr/>
          <p:nvPr/>
        </p:nvSpPr>
        <p:spPr bwMode="auto">
          <a:xfrm>
            <a:off x="10246642" y="4350443"/>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3" name="TextBox 22"/>
          <p:cNvSpPr txBox="1"/>
          <p:nvPr/>
        </p:nvSpPr>
        <p:spPr>
          <a:xfrm>
            <a:off x="9996452" y="4469480"/>
            <a:ext cx="1497411" cy="489295"/>
          </a:xfrm>
          <a:prstGeom prst="rect">
            <a:avLst/>
          </a:prstGeom>
          <a:noFill/>
        </p:spPr>
        <p:txBody>
          <a:bodyPr wrap="square" lIns="182854" tIns="146283" rIns="182854" bIns="146283" rtlCol="0">
            <a:spAutoFit/>
          </a:bodyPr>
          <a:lstStyle/>
          <a:p>
            <a:pPr defTabSz="932597">
              <a:lnSpc>
                <a:spcPct val="90000"/>
              </a:lnSpc>
            </a:pPr>
            <a:r>
              <a:rPr lang="en-US" sz="1399" kern="0" dirty="0">
                <a:solidFill>
                  <a:schemeClr val="accent3"/>
                </a:solidFill>
              </a:rPr>
              <a:t>Do work()</a:t>
            </a:r>
          </a:p>
        </p:txBody>
      </p:sp>
      <p:sp>
        <p:nvSpPr>
          <p:cNvPr id="24" name="Curved Up Arrow 23"/>
          <p:cNvSpPr/>
          <p:nvPr/>
        </p:nvSpPr>
        <p:spPr bwMode="auto">
          <a:xfrm rot="5400000" flipH="1">
            <a:off x="9943829" y="4396302"/>
            <a:ext cx="291750" cy="167634"/>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5" name="Isosceles Triangle 24"/>
          <p:cNvSpPr/>
          <p:nvPr/>
        </p:nvSpPr>
        <p:spPr bwMode="auto">
          <a:xfrm flipV="1">
            <a:off x="7148555" y="5734186"/>
            <a:ext cx="4256413" cy="568083"/>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6" name="Rectangle 25"/>
          <p:cNvSpPr/>
          <p:nvPr/>
        </p:nvSpPr>
        <p:spPr bwMode="auto">
          <a:xfrm>
            <a:off x="8074770" y="575288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7" name="Rectangle 26"/>
          <p:cNvSpPr/>
          <p:nvPr/>
        </p:nvSpPr>
        <p:spPr bwMode="auto">
          <a:xfrm>
            <a:off x="8994977" y="5922914"/>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8" name="Rectangle 27"/>
          <p:cNvSpPr/>
          <p:nvPr/>
        </p:nvSpPr>
        <p:spPr bwMode="auto">
          <a:xfrm>
            <a:off x="9546115" y="5740512"/>
            <a:ext cx="429744" cy="22807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29" name="Rectangle 28"/>
          <p:cNvSpPr/>
          <p:nvPr/>
        </p:nvSpPr>
        <p:spPr bwMode="auto">
          <a:xfrm>
            <a:off x="8546887" y="6359884"/>
            <a:ext cx="1037345" cy="5505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kern="0" dirty="0">
                <a:gradFill>
                  <a:gsLst>
                    <a:gs pos="0">
                      <a:srgbClr val="FFFFFF"/>
                    </a:gs>
                    <a:gs pos="100000">
                      <a:srgbClr val="FFFFFF"/>
                    </a:gs>
                  </a:gsLst>
                  <a:lin ang="5400000" scaled="0"/>
                </a:gradFill>
              </a:rPr>
              <a:t>Output</a:t>
            </a:r>
          </a:p>
        </p:txBody>
      </p:sp>
      <p:sp>
        <p:nvSpPr>
          <p:cNvPr id="15" name="Left Brace 14"/>
          <p:cNvSpPr/>
          <p:nvPr/>
        </p:nvSpPr>
        <p:spPr>
          <a:xfrm>
            <a:off x="6127133" y="2299199"/>
            <a:ext cx="433520" cy="2707411"/>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0" name="Left Brace 29"/>
          <p:cNvSpPr/>
          <p:nvPr/>
        </p:nvSpPr>
        <p:spPr>
          <a:xfrm>
            <a:off x="6250654" y="5295124"/>
            <a:ext cx="343672" cy="1306486"/>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kern="0" dirty="0">
              <a:solidFill>
                <a:sysClr val="windowText" lastClr="000000"/>
              </a:solidFill>
            </a:endParaRPr>
          </a:p>
        </p:txBody>
      </p:sp>
      <p:sp>
        <p:nvSpPr>
          <p:cNvPr id="31" name="TextBox 30"/>
          <p:cNvSpPr txBox="1"/>
          <p:nvPr/>
        </p:nvSpPr>
        <p:spPr>
          <a:xfrm>
            <a:off x="5195318" y="3337680"/>
            <a:ext cx="1359558" cy="572383"/>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Map()</a:t>
            </a:r>
          </a:p>
        </p:txBody>
      </p:sp>
      <p:sp>
        <p:nvSpPr>
          <p:cNvPr id="32" name="TextBox 31"/>
          <p:cNvSpPr txBox="1"/>
          <p:nvPr/>
        </p:nvSpPr>
        <p:spPr>
          <a:xfrm>
            <a:off x="5026981" y="5651476"/>
            <a:ext cx="1359558" cy="572422"/>
          </a:xfrm>
          <a:prstGeom prst="rect">
            <a:avLst/>
          </a:prstGeom>
          <a:noFill/>
        </p:spPr>
        <p:txBody>
          <a:bodyPr wrap="square" lIns="182854" tIns="146283" rIns="182854" bIns="146283" rtlCol="0">
            <a:spAutoFit/>
          </a:bodyPr>
          <a:lstStyle/>
          <a:p>
            <a:pPr defTabSz="932597">
              <a:lnSpc>
                <a:spcPct val="90000"/>
              </a:lnSpc>
            </a:pPr>
            <a:r>
              <a:rPr lang="en-US" sz="2000" kern="0"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2767014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program</a:t>
            </a:r>
            <a:br>
              <a:rPr lang="en-US" dirty="0"/>
            </a:br>
            <a:endParaRPr lang="en-US" dirty="0"/>
          </a:p>
        </p:txBody>
      </p:sp>
      <p:sp>
        <p:nvSpPr>
          <p:cNvPr id="3" name="Content Placeholder 2"/>
          <p:cNvSpPr>
            <a:spLocks noGrp="1"/>
          </p:cNvSpPr>
          <p:nvPr>
            <p:ph type="body" sz="quarter" idx="10"/>
          </p:nvPr>
        </p:nvSpPr>
        <p:spPr>
          <a:xfrm>
            <a:off x="274643" y="1212853"/>
            <a:ext cx="5486399" cy="5161735"/>
          </a:xfrm>
        </p:spPr>
        <p:txBody>
          <a:bodyPr/>
          <a:lstStyle/>
          <a:p>
            <a:r>
              <a:rPr lang="en-US" dirty="0"/>
              <a:t>Programs = Sequence of “map” and “reduce” tasks. </a:t>
            </a:r>
          </a:p>
          <a:p>
            <a:endParaRPr lang="en-US" dirty="0"/>
          </a:p>
          <a:p>
            <a:r>
              <a:rPr lang="en-US" dirty="0"/>
              <a:t>Process large volumes of data in parallel </a:t>
            </a:r>
          </a:p>
          <a:p>
            <a:endParaRPr lang="en-US" dirty="0"/>
          </a:p>
          <a:p>
            <a:r>
              <a:rPr lang="en-US" dirty="0"/>
              <a:t>Divides the work into independent tasks across a large number of computers</a:t>
            </a:r>
          </a:p>
        </p:txBody>
      </p:sp>
      <p:sp>
        <p:nvSpPr>
          <p:cNvPr id="5" name="TextBox 4"/>
          <p:cNvSpPr txBox="1">
            <a:spLocks/>
          </p:cNvSpPr>
          <p:nvPr/>
        </p:nvSpPr>
        <p:spPr>
          <a:xfrm>
            <a:off x="6395871"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Twinkle, twinkle, little star</a:t>
            </a:r>
          </a:p>
        </p:txBody>
      </p:sp>
      <p:sp>
        <p:nvSpPr>
          <p:cNvPr id="7" name="TextBox 6"/>
          <p:cNvSpPr txBox="1">
            <a:spLocks/>
          </p:cNvSpPr>
          <p:nvPr/>
        </p:nvSpPr>
        <p:spPr>
          <a:xfrm>
            <a:off x="7972416" y="478160"/>
            <a:ext cx="1212384" cy="990628"/>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How I wonder what you are</a:t>
            </a:r>
          </a:p>
        </p:txBody>
      </p:sp>
      <p:sp>
        <p:nvSpPr>
          <p:cNvPr id="8" name="TextBox 7"/>
          <p:cNvSpPr txBox="1">
            <a:spLocks/>
          </p:cNvSpPr>
          <p:nvPr/>
        </p:nvSpPr>
        <p:spPr>
          <a:xfrm>
            <a:off x="9548960"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Up above the world so high</a:t>
            </a:r>
          </a:p>
        </p:txBody>
      </p:sp>
      <p:sp>
        <p:nvSpPr>
          <p:cNvPr id="9" name="TextBox 8"/>
          <p:cNvSpPr txBox="1">
            <a:spLocks/>
          </p:cNvSpPr>
          <p:nvPr/>
        </p:nvSpPr>
        <p:spPr>
          <a:xfrm>
            <a:off x="11066842" y="590217"/>
            <a:ext cx="1212384" cy="766513"/>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defTabSz="932597"/>
            <a:r>
              <a:rPr lang="en-US" sz="1428" kern="0" dirty="0">
                <a:solidFill>
                  <a:srgbClr val="002060"/>
                </a:solidFill>
              </a:rPr>
              <a:t>Like a diamond in the sky</a:t>
            </a:r>
          </a:p>
        </p:txBody>
      </p:sp>
      <p:sp>
        <p:nvSpPr>
          <p:cNvPr id="10" name="TextBox 9"/>
          <p:cNvSpPr txBox="1"/>
          <p:nvPr/>
        </p:nvSpPr>
        <p:spPr>
          <a:xfrm>
            <a:off x="6537719"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1" name="TextBox 10"/>
          <p:cNvSpPr txBox="1"/>
          <p:nvPr/>
        </p:nvSpPr>
        <p:spPr>
          <a:xfrm>
            <a:off x="11208690"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2" name="TextBox 11"/>
          <p:cNvSpPr txBox="1"/>
          <p:nvPr/>
        </p:nvSpPr>
        <p:spPr>
          <a:xfrm>
            <a:off x="9690808"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sp>
        <p:nvSpPr>
          <p:cNvPr id="13" name="TextBox 12"/>
          <p:cNvSpPr txBox="1"/>
          <p:nvPr/>
        </p:nvSpPr>
        <p:spPr>
          <a:xfrm>
            <a:off x="8114263" y="1986273"/>
            <a:ext cx="928689" cy="382308"/>
          </a:xfrm>
          <a:prstGeom prst="rect">
            <a:avLst/>
          </a:prstGeom>
          <a:solidFill>
            <a:srgbClr val="00CC00"/>
          </a:solidFill>
        </p:spPr>
        <p:txBody>
          <a:bodyPr wrap="square" rtlCol="0">
            <a:spAutoFit/>
          </a:bodyPr>
          <a:lstStyle/>
          <a:p>
            <a:pPr algn="ctr" defTabSz="932597"/>
            <a:r>
              <a:rPr lang="en-US" sz="1836" kern="0" dirty="0">
                <a:solidFill>
                  <a:sysClr val="windowText" lastClr="000000"/>
                </a:solidFill>
              </a:rPr>
              <a:t>Map</a:t>
            </a:r>
          </a:p>
        </p:txBody>
      </p:sp>
      <p:cxnSp>
        <p:nvCxnSpPr>
          <p:cNvPr id="15" name="Straight Arrow Connector 14"/>
          <p:cNvCxnSpPr>
            <a:stCxn id="5" idx="2"/>
            <a:endCxn id="10" idx="0"/>
          </p:cNvCxnSpPr>
          <p:nvPr/>
        </p:nvCxnSpPr>
        <p:spPr>
          <a:xfrm>
            <a:off x="7002063"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578608" y="1468788"/>
            <a:ext cx="0" cy="5174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10155152"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673034" y="1356731"/>
            <a:ext cx="0" cy="629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999577" y="2368581"/>
            <a:ext cx="2487"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673034"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10155152"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578608" y="2368581"/>
            <a:ext cx="0" cy="367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35698" y="2716661"/>
            <a:ext cx="928959" cy="766513"/>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p:txBody>
      </p:sp>
      <p:sp>
        <p:nvSpPr>
          <p:cNvPr id="33" name="TextBox 32"/>
          <p:cNvSpPr txBox="1"/>
          <p:nvPr/>
        </p:nvSpPr>
        <p:spPr>
          <a:xfrm>
            <a:off x="8205517" y="2716661"/>
            <a:ext cx="964927" cy="1438856"/>
          </a:xfrm>
          <a:prstGeom prst="rect">
            <a:avLst/>
          </a:prstGeom>
          <a:noFill/>
        </p:spPr>
        <p:txBody>
          <a:bodyPr wrap="none" rtlCol="0">
            <a:spAutoFit/>
          </a:bodyPr>
          <a:lstStyle/>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wonder 1</a:t>
            </a:r>
          </a:p>
          <a:p>
            <a:pPr defTabSz="932597"/>
            <a:r>
              <a:rPr lang="en-US" sz="1428" kern="0" dirty="0">
                <a:solidFill>
                  <a:sysClr val="windowText" lastClr="000000"/>
                </a:solidFill>
              </a:rPr>
              <a:t>what 1</a:t>
            </a:r>
          </a:p>
          <a:p>
            <a:pPr defTabSz="932597"/>
            <a:r>
              <a:rPr lang="en-US" sz="1428" kern="0" dirty="0">
                <a:solidFill>
                  <a:sysClr val="windowText" lastClr="000000"/>
                </a:solidFill>
              </a:rPr>
              <a:t>you 1</a:t>
            </a:r>
          </a:p>
          <a:p>
            <a:pPr defTabSz="932597"/>
            <a:r>
              <a:rPr lang="en-US" sz="1428" kern="0" dirty="0">
                <a:solidFill>
                  <a:sysClr val="windowText" lastClr="000000"/>
                </a:solidFill>
              </a:rPr>
              <a:t>are 1</a:t>
            </a:r>
          </a:p>
        </p:txBody>
      </p:sp>
      <p:sp>
        <p:nvSpPr>
          <p:cNvPr id="34" name="TextBox 33"/>
          <p:cNvSpPr txBox="1"/>
          <p:nvPr/>
        </p:nvSpPr>
        <p:spPr>
          <a:xfrm>
            <a:off x="9680863" y="2716661"/>
            <a:ext cx="842308" cy="1438856"/>
          </a:xfrm>
          <a:prstGeom prst="rect">
            <a:avLst/>
          </a:prstGeom>
          <a:noFill/>
        </p:spPr>
        <p:txBody>
          <a:bodyPr wrap="none" rtlCol="0">
            <a:spAutoFit/>
          </a:bodyPr>
          <a:lstStyle/>
          <a:p>
            <a:pPr defTabSz="932597"/>
            <a:r>
              <a:rPr lang="en-US" sz="1428" kern="0" dirty="0">
                <a:solidFill>
                  <a:sysClr val="windowText" lastClr="000000"/>
                </a:solidFill>
              </a:rPr>
              <a:t>up 1</a:t>
            </a:r>
          </a:p>
          <a:p>
            <a:pPr defTabSz="932597"/>
            <a:r>
              <a:rPr lang="en-US" sz="1428" kern="0" dirty="0">
                <a:solidFill>
                  <a:sysClr val="windowText" lastClr="000000"/>
                </a:solidFill>
              </a:rPr>
              <a:t>above 1</a:t>
            </a:r>
          </a:p>
          <a:p>
            <a:pPr defTabSz="932597"/>
            <a:r>
              <a:rPr lang="en-US" sz="1428" kern="0" dirty="0">
                <a:solidFill>
                  <a:sysClr val="windowText" lastClr="000000"/>
                </a:solidFill>
              </a:rPr>
              <a:t>the 1</a:t>
            </a:r>
          </a:p>
          <a:p>
            <a:pPr defTabSz="932597"/>
            <a:r>
              <a:rPr lang="en-US" sz="1428" kern="0" dirty="0">
                <a:solidFill>
                  <a:sysClr val="windowText" lastClr="000000"/>
                </a:solidFill>
              </a:rPr>
              <a:t>world 1</a:t>
            </a:r>
          </a:p>
          <a:p>
            <a:pPr defTabSz="932597"/>
            <a:r>
              <a:rPr lang="en-US" sz="1428" kern="0" dirty="0">
                <a:solidFill>
                  <a:sysClr val="windowText" lastClr="000000"/>
                </a:solidFill>
              </a:rPr>
              <a:t>so 1</a:t>
            </a:r>
          </a:p>
          <a:p>
            <a:pPr defTabSz="932597"/>
            <a:r>
              <a:rPr lang="en-US" sz="1428" kern="0" dirty="0">
                <a:solidFill>
                  <a:sysClr val="windowText" lastClr="000000"/>
                </a:solidFill>
              </a:rPr>
              <a:t>high 1</a:t>
            </a:r>
          </a:p>
        </p:txBody>
      </p:sp>
      <p:sp>
        <p:nvSpPr>
          <p:cNvPr id="35" name="TextBox 34"/>
          <p:cNvSpPr txBox="1"/>
          <p:nvPr/>
        </p:nvSpPr>
        <p:spPr>
          <a:xfrm>
            <a:off x="11090836" y="2716661"/>
            <a:ext cx="1076101" cy="1438856"/>
          </a:xfrm>
          <a:prstGeom prst="rect">
            <a:avLst/>
          </a:prstGeom>
          <a:noFill/>
        </p:spPr>
        <p:txBody>
          <a:bodyPr wrap="none" rtlCol="0">
            <a:spAutoFit/>
          </a:bodyPr>
          <a:lstStyle/>
          <a:p>
            <a:pPr defTabSz="932597"/>
            <a:r>
              <a:rPr lang="en-US" sz="1428" kern="0" dirty="0">
                <a:solidFill>
                  <a:sysClr val="windowText" lastClr="000000"/>
                </a:solidFill>
              </a:rPr>
              <a:t>like 1</a:t>
            </a:r>
          </a:p>
          <a:p>
            <a:pPr defTabSz="932597"/>
            <a:r>
              <a:rPr lang="en-US" sz="1428" kern="0" dirty="0">
                <a:solidFill>
                  <a:sysClr val="windowText" lastClr="000000"/>
                </a:solidFill>
              </a:rPr>
              <a:t>a 1</a:t>
            </a:r>
          </a:p>
          <a:p>
            <a:pPr defTabSz="932597"/>
            <a:r>
              <a:rPr lang="en-US" sz="1428" kern="0" dirty="0">
                <a:solidFill>
                  <a:sysClr val="windowText" lastClr="000000"/>
                </a:solidFill>
              </a:rPr>
              <a:t>diamond 1</a:t>
            </a:r>
          </a:p>
          <a:p>
            <a:pPr defTabSz="932597"/>
            <a:r>
              <a:rPr lang="en-US" sz="1428" kern="0" dirty="0">
                <a:solidFill>
                  <a:sysClr val="windowText" lastClr="000000"/>
                </a:solidFill>
              </a:rPr>
              <a:t>in 1</a:t>
            </a:r>
          </a:p>
          <a:p>
            <a:pPr defTabSz="932597"/>
            <a:r>
              <a:rPr lang="en-US" sz="1428" kern="0" dirty="0">
                <a:solidFill>
                  <a:sysClr val="windowText" lastClr="000000"/>
                </a:solidFill>
              </a:rPr>
              <a:t>the 1</a:t>
            </a:r>
          </a:p>
          <a:p>
            <a:pPr defTabSz="932597"/>
            <a:r>
              <a:rPr lang="en-US" sz="1428" kern="0" dirty="0">
                <a:solidFill>
                  <a:sysClr val="windowText" lastClr="000000"/>
                </a:solidFill>
              </a:rPr>
              <a:t>sky 1</a:t>
            </a:r>
          </a:p>
        </p:txBody>
      </p:sp>
      <p:sp>
        <p:nvSpPr>
          <p:cNvPr id="36" name="TextBox 35"/>
          <p:cNvSpPr txBox="1"/>
          <p:nvPr/>
        </p:nvSpPr>
        <p:spPr>
          <a:xfrm>
            <a:off x="7508071" y="4926353"/>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sp>
        <p:nvSpPr>
          <p:cNvPr id="37" name="TextBox 36"/>
          <p:cNvSpPr txBox="1"/>
          <p:nvPr/>
        </p:nvSpPr>
        <p:spPr>
          <a:xfrm>
            <a:off x="9943225" y="4935645"/>
            <a:ext cx="1352542" cy="3823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932597"/>
            <a:r>
              <a:rPr lang="en-US" sz="1836" kern="0" dirty="0">
                <a:solidFill>
                  <a:sysClr val="windowText" lastClr="000000"/>
                </a:solidFill>
              </a:rPr>
              <a:t>Reduce</a:t>
            </a:r>
          </a:p>
        </p:txBody>
      </p:sp>
      <p:cxnSp>
        <p:nvCxnSpPr>
          <p:cNvPr id="38" name="Straight Arrow Connector 37"/>
          <p:cNvCxnSpPr>
            <a:stCxn id="36" idx="2"/>
          </p:cNvCxnSpPr>
          <p:nvPr/>
        </p:nvCxnSpPr>
        <p:spPr>
          <a:xfrm flipH="1">
            <a:off x="8169502" y="5308661"/>
            <a:ext cx="14840"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608969" y="5317953"/>
            <a:ext cx="10527" cy="46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622788" y="3681784"/>
            <a:ext cx="1456324" cy="1038620"/>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8083602" y="2399750"/>
            <a:ext cx="1452471" cy="361931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8050744" y="4289115"/>
            <a:ext cx="770837" cy="503638"/>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263675" y="3579822"/>
            <a:ext cx="780128" cy="1931516"/>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709825" y="5732771"/>
            <a:ext cx="928959" cy="1214742"/>
          </a:xfrm>
          <a:prstGeom prst="rect">
            <a:avLst/>
          </a:prstGeom>
          <a:noFill/>
        </p:spPr>
        <p:txBody>
          <a:bodyPr wrap="none" rtlCol="0">
            <a:spAutoFit/>
          </a:bodyPr>
          <a:lstStyle/>
          <a:p>
            <a:pPr defTabSz="932597"/>
            <a:r>
              <a:rPr lang="en-US" sz="1428" kern="0" dirty="0">
                <a:solidFill>
                  <a:sysClr val="windowText" lastClr="000000"/>
                </a:solidFill>
              </a:rPr>
              <a:t>twinkle 2</a:t>
            </a:r>
          </a:p>
          <a:p>
            <a:pPr defTabSz="932597"/>
            <a:r>
              <a:rPr lang="en-US" sz="1428" kern="0" dirty="0">
                <a:solidFill>
                  <a:sysClr val="windowText" lastClr="000000"/>
                </a:solidFill>
              </a:rPr>
              <a:t>how 1</a:t>
            </a:r>
          </a:p>
          <a:p>
            <a:pPr defTabSz="932597"/>
            <a:r>
              <a:rPr lang="en-US" sz="1428" kern="0" dirty="0">
                <a:solidFill>
                  <a:sysClr val="windowText" lastClr="000000"/>
                </a:solidFill>
              </a:rPr>
              <a:t>I 1</a:t>
            </a:r>
          </a:p>
          <a:p>
            <a:pPr defTabSz="932597"/>
            <a:r>
              <a:rPr lang="en-US" sz="1428" kern="0" dirty="0">
                <a:solidFill>
                  <a:sysClr val="windowText" lastClr="000000"/>
                </a:solidFill>
              </a:rPr>
              <a:t>the 2</a:t>
            </a:r>
          </a:p>
          <a:p>
            <a:pPr defTabSz="932597"/>
            <a:r>
              <a:rPr lang="en-US" sz="1428" kern="0" dirty="0">
                <a:solidFill>
                  <a:sysClr val="windowText" lastClr="000000"/>
                </a:solidFill>
              </a:rPr>
              <a:t>…</a:t>
            </a:r>
          </a:p>
        </p:txBody>
      </p:sp>
      <p:sp>
        <p:nvSpPr>
          <p:cNvPr id="68" name="TextBox 67"/>
          <p:cNvSpPr txBox="1"/>
          <p:nvPr/>
        </p:nvSpPr>
        <p:spPr>
          <a:xfrm>
            <a:off x="10155153" y="5705341"/>
            <a:ext cx="964927" cy="1214742"/>
          </a:xfrm>
          <a:prstGeom prst="rect">
            <a:avLst/>
          </a:prstGeom>
          <a:noFill/>
        </p:spPr>
        <p:txBody>
          <a:bodyPr wrap="none" rtlCol="0">
            <a:spAutoFit/>
          </a:bodyPr>
          <a:lstStyle/>
          <a:p>
            <a:pPr defTabSz="932597"/>
            <a:r>
              <a:rPr lang="en-US" sz="1428" kern="0" dirty="0">
                <a:solidFill>
                  <a:sysClr val="windowText" lastClr="000000"/>
                </a:solidFill>
              </a:rPr>
              <a:t>little 1</a:t>
            </a:r>
          </a:p>
          <a:p>
            <a:pPr defTabSz="932597"/>
            <a:r>
              <a:rPr lang="en-US" sz="1428" kern="0" dirty="0">
                <a:solidFill>
                  <a:sysClr val="windowText" lastClr="000000"/>
                </a:solidFill>
              </a:rPr>
              <a:t>star 1</a:t>
            </a:r>
          </a:p>
          <a:p>
            <a:pPr defTabSz="932597"/>
            <a:r>
              <a:rPr lang="en-US" sz="1428" kern="0" dirty="0">
                <a:solidFill>
                  <a:sysClr val="windowText" lastClr="000000"/>
                </a:solidFill>
              </a:rPr>
              <a:t>wonder 1</a:t>
            </a:r>
          </a:p>
          <a:p>
            <a:pPr defTabSz="932597"/>
            <a:r>
              <a:rPr lang="en-US" sz="1428" kern="0" dirty="0">
                <a:solidFill>
                  <a:sysClr val="windowText" lastClr="000000"/>
                </a:solidFill>
              </a:rPr>
              <a:t>you 2</a:t>
            </a:r>
          </a:p>
          <a:p>
            <a:pPr defTabSz="932597"/>
            <a:r>
              <a:rPr lang="en-US" sz="1428" kern="0" dirty="0">
                <a:solidFill>
                  <a:sysClr val="windowText" lastClr="000000"/>
                </a:solidFill>
              </a:rPr>
              <a:t>…</a:t>
            </a:r>
          </a:p>
        </p:txBody>
      </p:sp>
      <p:cxnSp>
        <p:nvCxnSpPr>
          <p:cNvPr id="70" name="Elbow Connector 69"/>
          <p:cNvCxnSpPr>
            <a:stCxn id="35" idx="2"/>
            <a:endCxn id="36" idx="0"/>
          </p:cNvCxnSpPr>
          <p:nvPr/>
        </p:nvCxnSpPr>
        <p:spPr>
          <a:xfrm rot="5400000">
            <a:off x="9521197" y="2818663"/>
            <a:ext cx="770837" cy="344454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743450" y="4352146"/>
            <a:ext cx="797125" cy="351287"/>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940751" y="4536583"/>
            <a:ext cx="770222" cy="27899"/>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757762" y="3582097"/>
            <a:ext cx="770837" cy="191767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574206" y="4514075"/>
            <a:ext cx="4403" cy="419672"/>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148312" y="4253776"/>
            <a:ext cx="2729906" cy="62813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kern="0" dirty="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243919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85980"/>
          </a:xfrm>
        </p:spPr>
        <p:txBody>
          <a:bodyPr/>
          <a:lstStyle/>
          <a:p>
            <a:r>
              <a:rPr lang="it-IT" dirty="0"/>
              <a:t>Other modules</a:t>
            </a:r>
          </a:p>
          <a:p>
            <a:pPr lvl="1"/>
            <a:r>
              <a:rPr lang="en-US" b="1" dirty="0" err="1"/>
              <a:t>Ambari</a:t>
            </a:r>
            <a:r>
              <a:rPr lang="en-US" dirty="0"/>
              <a:t>: A web-based tool for provisioning, managing, and monitoring Apache Hadoop clusters</a:t>
            </a:r>
          </a:p>
          <a:p>
            <a:pPr lvl="1"/>
            <a:r>
              <a:rPr lang="en-US" b="1" dirty="0" err="1"/>
              <a:t>HBase</a:t>
            </a:r>
            <a:r>
              <a:rPr lang="en-US" dirty="0"/>
              <a:t>: NoSQL column family database for large tables</a:t>
            </a:r>
          </a:p>
          <a:p>
            <a:pPr lvl="1"/>
            <a:r>
              <a:rPr lang="en-US" b="1" dirty="0"/>
              <a:t>Hive</a:t>
            </a:r>
            <a:r>
              <a:rPr lang="en-US" dirty="0"/>
              <a:t>: A data warehouse infrastructure that provides data summarization and ad hoc querying</a:t>
            </a:r>
          </a:p>
          <a:p>
            <a:pPr lvl="1"/>
            <a:r>
              <a:rPr lang="en-US" b="1" dirty="0"/>
              <a:t>Mahout</a:t>
            </a:r>
            <a:r>
              <a:rPr lang="en-US" dirty="0"/>
              <a:t>: A scalable machine learning and data mining library</a:t>
            </a:r>
          </a:p>
          <a:p>
            <a:pPr lvl="1"/>
            <a:r>
              <a:rPr lang="en-US" b="1" dirty="0"/>
              <a:t>Pig</a:t>
            </a:r>
            <a:r>
              <a:rPr lang="en-US" dirty="0"/>
              <a:t>: A high-level data-flow language and execution framework for parallel computation</a:t>
            </a:r>
          </a:p>
          <a:p>
            <a:pPr lvl="1"/>
            <a:r>
              <a:rPr lang="en-US" b="1" dirty="0" err="1"/>
              <a:t>ZooKeeper</a:t>
            </a:r>
            <a:r>
              <a:rPr lang="en-US" dirty="0"/>
              <a:t>: A high-performance coordination service for distributed applications</a:t>
            </a:r>
          </a:p>
          <a:p>
            <a:pPr lvl="1"/>
            <a:r>
              <a:rPr lang="en-US" dirty="0"/>
              <a:t>…</a:t>
            </a:r>
          </a:p>
          <a:p>
            <a:pPr lvl="1"/>
            <a:endParaRPr lang="it-IT" dirty="0"/>
          </a:p>
        </p:txBody>
      </p:sp>
      <p:sp>
        <p:nvSpPr>
          <p:cNvPr id="3" name="Title 2"/>
          <p:cNvSpPr>
            <a:spLocks noGrp="1"/>
          </p:cNvSpPr>
          <p:nvPr>
            <p:ph type="title"/>
          </p:nvPr>
        </p:nvSpPr>
        <p:spPr/>
        <p:txBody>
          <a:bodyPr/>
          <a:lstStyle/>
          <a:p>
            <a:r>
              <a:rPr lang="it-IT" dirty="0"/>
              <a:t>Hadoop</a:t>
            </a:r>
          </a:p>
        </p:txBody>
      </p:sp>
    </p:spTree>
    <p:extLst>
      <p:ext uri="{BB962C8B-B14F-4D97-AF65-F5344CB8AC3E}">
        <p14:creationId xmlns:p14="http://schemas.microsoft.com/office/powerpoint/2010/main" val="2228445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Microsoft Azure Big Data Platform</a:t>
            </a:r>
          </a:p>
        </p:txBody>
      </p:sp>
      <p:sp>
        <p:nvSpPr>
          <p:cNvPr id="3" name="Text Placeholder 2"/>
          <p:cNvSpPr>
            <a:spLocks noGrp="1"/>
          </p:cNvSpPr>
          <p:nvPr>
            <p:ph type="body" sz="quarter" idx="14"/>
          </p:nvPr>
        </p:nvSpPr>
        <p:spPr/>
        <p:txBody>
          <a:bodyPr/>
          <a:lstStyle/>
          <a:p>
            <a:r>
              <a:rPr lang="en-US" dirty="0"/>
              <a:t>Francesco Scullino</a:t>
            </a:r>
          </a:p>
        </p:txBody>
      </p:sp>
      <p:sp>
        <p:nvSpPr>
          <p:cNvPr id="4" name="Text Placeholder 2"/>
          <p:cNvSpPr txBox="1">
            <a:spLocks/>
          </p:cNvSpPr>
          <p:nvPr/>
        </p:nvSpPr>
        <p:spPr bwMode="ltGray">
          <a:xfrm>
            <a:off x="274638" y="3390584"/>
            <a:ext cx="6400800" cy="1554478"/>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endParaRPr lang="en-US" dirty="0"/>
          </a:p>
        </p:txBody>
      </p:sp>
    </p:spTree>
    <p:extLst>
      <p:ext uri="{BB962C8B-B14F-4D97-AF65-F5344CB8AC3E}">
        <p14:creationId xmlns:p14="http://schemas.microsoft.com/office/powerpoint/2010/main" val="246455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HDInsight</a:t>
            </a:r>
          </a:p>
        </p:txBody>
      </p:sp>
    </p:spTree>
    <p:extLst>
      <p:ext uri="{BB962C8B-B14F-4D97-AF65-F5344CB8AC3E}">
        <p14:creationId xmlns:p14="http://schemas.microsoft.com/office/powerpoint/2010/main" val="4218613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Hadoop on Azure = HDInsight</a:t>
            </a:r>
          </a:p>
        </p:txBody>
      </p:sp>
      <p:sp>
        <p:nvSpPr>
          <p:cNvPr id="4" name="Text Placeholder 3"/>
          <p:cNvSpPr>
            <a:spLocks noGrp="1"/>
          </p:cNvSpPr>
          <p:nvPr>
            <p:ph type="body" sz="quarter" idx="11"/>
          </p:nvPr>
        </p:nvSpPr>
        <p:spPr>
          <a:xfrm>
            <a:off x="274639" y="1212849"/>
            <a:ext cx="11889564" cy="6586418"/>
          </a:xfrm>
        </p:spPr>
        <p:txBody>
          <a:bodyPr/>
          <a:lstStyle/>
          <a:p>
            <a:endParaRPr lang="en-US" dirty="0"/>
          </a:p>
          <a:p>
            <a:r>
              <a:rPr lang="en-US" dirty="0"/>
              <a:t>Windows (</a:t>
            </a:r>
            <a:r>
              <a:rPr lang="it-IT" dirty="0"/>
              <a:t>Hortonworks Data Platform)</a:t>
            </a:r>
            <a:r>
              <a:rPr lang="en-US" dirty="0"/>
              <a:t> and Linux clusters</a:t>
            </a:r>
          </a:p>
          <a:p>
            <a:endParaRPr lang="en-US" dirty="0"/>
          </a:p>
          <a:p>
            <a:r>
              <a:rPr lang="en-US" dirty="0"/>
              <a:t>Supports customization through RDP/SSH and/or </a:t>
            </a:r>
            <a:r>
              <a:rPr lang="en-US" dirty="0">
                <a:hlinkClick r:id="rId2"/>
              </a:rPr>
              <a:t>Script Action</a:t>
            </a:r>
            <a:endParaRPr lang="en-US" dirty="0"/>
          </a:p>
          <a:p>
            <a:pPr lvl="1"/>
            <a:r>
              <a:rPr lang="en-US" dirty="0"/>
              <a:t>Install additional components like Spark, R, Kafka, </a:t>
            </a:r>
            <a:r>
              <a:rPr lang="en-US" dirty="0" err="1"/>
              <a:t>Solr</a:t>
            </a:r>
            <a:r>
              <a:rPr lang="en-US" dirty="0"/>
              <a:t>, </a:t>
            </a:r>
            <a:r>
              <a:rPr lang="en-US" dirty="0" err="1"/>
              <a:t>Girafe</a:t>
            </a:r>
            <a:r>
              <a:rPr lang="en-US" dirty="0"/>
              <a:t> or customize settings</a:t>
            </a:r>
          </a:p>
          <a:p>
            <a:endParaRPr lang="en-US" dirty="0"/>
          </a:p>
          <a:p>
            <a:r>
              <a:rPr lang="en-US" dirty="0"/>
              <a:t>Separate Compute from Storage</a:t>
            </a:r>
          </a:p>
          <a:p>
            <a:pPr lvl="1"/>
            <a:r>
              <a:rPr lang="en-US" dirty="0"/>
              <a:t>Azure Blob Storage in lieu of traditional HDFS</a:t>
            </a:r>
          </a:p>
          <a:p>
            <a:endParaRPr lang="it-IT" dirty="0"/>
          </a:p>
        </p:txBody>
      </p:sp>
    </p:spTree>
    <p:extLst>
      <p:ext uri="{BB962C8B-B14F-4D97-AF65-F5344CB8AC3E}">
        <p14:creationId xmlns:p14="http://schemas.microsoft.com/office/powerpoint/2010/main" val="834662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en-US" dirty="0"/>
              <a:t>HDInsight Storage Infrastructure</a:t>
            </a:r>
          </a:p>
        </p:txBody>
      </p:sp>
      <p:grpSp>
        <p:nvGrpSpPr>
          <p:cNvPr id="3" name="Group 2"/>
          <p:cNvGrpSpPr/>
          <p:nvPr/>
        </p:nvGrpSpPr>
        <p:grpSpPr>
          <a:xfrm>
            <a:off x="856940" y="1968366"/>
            <a:ext cx="10985414" cy="4239888"/>
            <a:chOff x="856940" y="1423018"/>
            <a:chExt cx="10985414" cy="4239888"/>
          </a:xfrm>
        </p:grpSpPr>
        <p:sp>
          <p:nvSpPr>
            <p:cNvPr id="20" name="Rounded Rectangle 19"/>
            <p:cNvSpPr/>
            <p:nvPr/>
          </p:nvSpPr>
          <p:spPr>
            <a:xfrm>
              <a:off x="1630917" y="4088310"/>
              <a:ext cx="5872007" cy="110230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904" kern="0" dirty="0">
                <a:solidFill>
                  <a:schemeClr val="bg1"/>
                </a:solidFill>
              </a:endParaRPr>
            </a:p>
          </p:txBody>
        </p:sp>
        <p:sp>
          <p:nvSpPr>
            <p:cNvPr id="55" name="Rounded Rectangle 54"/>
            <p:cNvSpPr/>
            <p:nvPr/>
          </p:nvSpPr>
          <p:spPr>
            <a:xfrm>
              <a:off x="1641371" y="1634762"/>
              <a:ext cx="5872007" cy="1034752"/>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32597"/>
              <a:endParaRPr lang="en-US" sz="2448" kern="0">
                <a:solidFill>
                  <a:schemeClr val="bg1"/>
                </a:solidFill>
              </a:endParaRPr>
            </a:p>
          </p:txBody>
        </p:sp>
        <p:grpSp>
          <p:nvGrpSpPr>
            <p:cNvPr id="38" name="Group 37"/>
            <p:cNvGrpSpPr/>
            <p:nvPr/>
          </p:nvGrpSpPr>
          <p:grpSpPr>
            <a:xfrm>
              <a:off x="1327341" y="1423018"/>
              <a:ext cx="1036226" cy="854886"/>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904" kern="0"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932597"/>
                <a:endParaRPr lang="en-US" sz="2448" kern="0">
                  <a:solidFill>
                    <a:schemeClr val="bg1"/>
                  </a:solidFill>
                </a:endParaRPr>
              </a:p>
            </p:txBody>
          </p:sp>
        </p:grpSp>
        <p:sp>
          <p:nvSpPr>
            <p:cNvPr id="56" name="TextBox 55"/>
            <p:cNvSpPr txBox="1"/>
            <p:nvPr/>
          </p:nvSpPr>
          <p:spPr>
            <a:xfrm>
              <a:off x="7758010" y="4353536"/>
              <a:ext cx="4084344" cy="862581"/>
            </a:xfrm>
            <a:prstGeom prst="rect">
              <a:avLst/>
            </a:prstGeom>
            <a:noFill/>
          </p:spPr>
          <p:txBody>
            <a:bodyPr wrap="none" rtlCol="0">
              <a:spAutoFit/>
            </a:bodyPr>
            <a:lstStyle/>
            <a:p>
              <a:pPr defTabSz="932597"/>
              <a:r>
                <a:rPr lang="en-US" sz="2448" kern="0" dirty="0">
                  <a:solidFill>
                    <a:schemeClr val="tx2"/>
                  </a:solidFill>
                </a:rPr>
                <a:t>HDInsight Compute Nodes </a:t>
              </a:r>
              <a:br>
                <a:rPr lang="en-US" sz="2448" kern="0" dirty="0">
                  <a:solidFill>
                    <a:schemeClr val="tx2"/>
                  </a:solidFill>
                </a:rPr>
              </a:br>
              <a:r>
                <a:rPr lang="en-US" sz="2448" kern="0" dirty="0">
                  <a:solidFill>
                    <a:schemeClr val="tx2"/>
                  </a:solidFill>
                </a:rPr>
                <a:t>(Large VMs)</a:t>
              </a:r>
            </a:p>
          </p:txBody>
        </p:sp>
        <p:sp>
          <p:nvSpPr>
            <p:cNvPr id="57" name="TextBox 56"/>
            <p:cNvSpPr txBox="1"/>
            <p:nvPr/>
          </p:nvSpPr>
          <p:spPr>
            <a:xfrm>
              <a:off x="7768468" y="1850464"/>
              <a:ext cx="2907205" cy="478376"/>
            </a:xfrm>
            <a:prstGeom prst="rect">
              <a:avLst/>
            </a:prstGeom>
            <a:noFill/>
          </p:spPr>
          <p:txBody>
            <a:bodyPr wrap="none" rtlCol="0">
              <a:spAutoFit/>
            </a:bodyPr>
            <a:lstStyle/>
            <a:p>
              <a:pPr defTabSz="932597"/>
              <a:r>
                <a:rPr lang="en-US" sz="2448" kern="0" dirty="0">
                  <a:solidFill>
                    <a:schemeClr val="tx2"/>
                  </a:solidFill>
                </a:rPr>
                <a:t>Azure Blob Storage</a:t>
              </a:r>
            </a:p>
          </p:txBody>
        </p:sp>
        <p:sp>
          <p:nvSpPr>
            <p:cNvPr id="58" name="Rectangle 57"/>
            <p:cNvSpPr/>
            <p:nvPr/>
          </p:nvSpPr>
          <p:spPr>
            <a:xfrm>
              <a:off x="1322750" y="3277934"/>
              <a:ext cx="6292524" cy="101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2448" kern="0">
                <a:solidFill>
                  <a:schemeClr val="bg1"/>
                </a:solidFill>
              </a:endParaRPr>
            </a:p>
          </p:txBody>
        </p:sp>
        <p:sp>
          <p:nvSpPr>
            <p:cNvPr id="71" name="TextBox 70"/>
            <p:cNvSpPr txBox="1"/>
            <p:nvPr/>
          </p:nvSpPr>
          <p:spPr>
            <a:xfrm>
              <a:off x="7817916" y="3186910"/>
              <a:ext cx="3879980" cy="478376"/>
            </a:xfrm>
            <a:prstGeom prst="rect">
              <a:avLst/>
            </a:prstGeom>
            <a:noFill/>
          </p:spPr>
          <p:txBody>
            <a:bodyPr wrap="none" rtlCol="0">
              <a:spAutoFit/>
            </a:bodyPr>
            <a:lstStyle/>
            <a:p>
              <a:pPr defTabSz="932597"/>
              <a:r>
                <a:rPr lang="en-US" sz="2448" kern="0" dirty="0">
                  <a:solidFill>
                    <a:schemeClr val="bg1"/>
                  </a:solidFill>
                  <a:latin typeface="+mj-lt"/>
                  <a:hlinkClick r:id="rId3"/>
                </a:rPr>
                <a:t>Azure Flat Network Storage</a:t>
              </a:r>
              <a:endParaRPr lang="en-US" sz="2448" kern="0" dirty="0">
                <a:solidFill>
                  <a:schemeClr val="bg1"/>
                </a:solidFill>
                <a:latin typeface="+mj-lt"/>
              </a:endParaRPr>
            </a:p>
          </p:txBody>
        </p:sp>
        <p:cxnSp>
          <p:nvCxnSpPr>
            <p:cNvPr id="4" name="Straight Arrow Connector 3"/>
            <p:cNvCxnSpPr/>
            <p:nvPr/>
          </p:nvCxnSpPr>
          <p:spPr>
            <a:xfrm>
              <a:off x="2655522" y="2122471"/>
              <a:ext cx="0" cy="229293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641175" y="1654955"/>
              <a:ext cx="1542051" cy="734534"/>
            </a:xfrm>
            <a:prstGeom prst="rect">
              <a:avLst/>
            </a:prstGeom>
            <a:noFill/>
          </p:spPr>
          <p:txBody>
            <a:bodyPr wrap="none" rtlCol="0">
              <a:spAutoFit/>
            </a:bodyPr>
            <a:lstStyle/>
            <a:p>
              <a:pPr defTabSz="932597"/>
              <a:r>
                <a:rPr lang="en-US" sz="2040" b="1" kern="0" dirty="0">
                  <a:solidFill>
                    <a:schemeClr val="bg1"/>
                  </a:solidFill>
                  <a:latin typeface="+mj-lt"/>
                </a:rPr>
                <a:t>Stream data</a:t>
              </a:r>
            </a:p>
            <a:p>
              <a:pPr defTabSz="932597"/>
              <a:r>
                <a:rPr lang="en-US" sz="2040" b="1" kern="0" dirty="0">
                  <a:solidFill>
                    <a:schemeClr val="bg1"/>
                  </a:solidFill>
                  <a:latin typeface="+mj-lt"/>
                </a:rPr>
                <a:t>to compute</a:t>
              </a:r>
            </a:p>
          </p:txBody>
        </p:sp>
        <p:sp>
          <p:nvSpPr>
            <p:cNvPr id="6" name="Right Arrow 5"/>
            <p:cNvSpPr/>
            <p:nvPr/>
          </p:nvSpPr>
          <p:spPr>
            <a:xfrm>
              <a:off x="262539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59" name="Right Arrow 58"/>
            <p:cNvSpPr/>
            <p:nvPr/>
          </p:nvSpPr>
          <p:spPr>
            <a:xfrm>
              <a:off x="380686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0" name="Right Arrow 59"/>
            <p:cNvSpPr/>
            <p:nvPr/>
          </p:nvSpPr>
          <p:spPr>
            <a:xfrm>
              <a:off x="4988341"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sp>
          <p:nvSpPr>
            <p:cNvPr id="61" name="Right Arrow 60"/>
            <p:cNvSpPr/>
            <p:nvPr/>
          </p:nvSpPr>
          <p:spPr>
            <a:xfrm>
              <a:off x="6169816" y="4315148"/>
              <a:ext cx="1155111" cy="755311"/>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2448" kern="0" dirty="0">
                <a:solidFill>
                  <a:schemeClr val="bg1"/>
                </a:solidFill>
              </a:endParaRPr>
            </a:p>
          </p:txBody>
        </p:sp>
        <p:cxnSp>
          <p:nvCxnSpPr>
            <p:cNvPr id="62" name="Straight Arrow Connector 61"/>
            <p:cNvCxnSpPr/>
            <p:nvPr/>
          </p:nvCxnSpPr>
          <p:spPr>
            <a:xfrm>
              <a:off x="5788587" y="3379022"/>
              <a:ext cx="0" cy="91739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378150" y="3379022"/>
              <a:ext cx="0" cy="931693"/>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065651" y="1811603"/>
              <a:ext cx="0" cy="248481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86171" y="1654955"/>
              <a:ext cx="1922987" cy="734534"/>
            </a:xfrm>
            <a:prstGeom prst="rect">
              <a:avLst/>
            </a:prstGeom>
            <a:noFill/>
          </p:spPr>
          <p:txBody>
            <a:bodyPr wrap="none" rtlCol="0">
              <a:spAutoFit/>
            </a:bodyPr>
            <a:lstStyle/>
            <a:p>
              <a:pPr algn="r" defTabSz="932597"/>
              <a:r>
                <a:rPr lang="en-US" sz="2040" b="1" kern="0" dirty="0">
                  <a:solidFill>
                    <a:schemeClr val="bg1"/>
                  </a:solidFill>
                  <a:latin typeface="+mj-lt"/>
                </a:rPr>
                <a:t>Push data</a:t>
              </a:r>
            </a:p>
            <a:p>
              <a:pPr algn="r" defTabSz="932597"/>
              <a:r>
                <a:rPr lang="en-US" sz="2040" b="1" kern="0" dirty="0">
                  <a:solidFill>
                    <a:schemeClr val="bg1"/>
                  </a:solidFill>
                  <a:latin typeface="+mj-lt"/>
                </a:rPr>
                <a:t>back to storage</a:t>
              </a:r>
            </a:p>
          </p:txBody>
        </p:sp>
        <p:sp>
          <p:nvSpPr>
            <p:cNvPr id="74" name="TextBox 73"/>
            <p:cNvSpPr txBox="1"/>
            <p:nvPr/>
          </p:nvSpPr>
          <p:spPr>
            <a:xfrm>
              <a:off x="2779030" y="4482002"/>
              <a:ext cx="675547" cy="393034"/>
            </a:xfrm>
            <a:prstGeom prst="rect">
              <a:avLst/>
            </a:prstGeom>
            <a:noFill/>
          </p:spPr>
          <p:txBody>
            <a:bodyPr wrap="none" rtlCol="0">
              <a:spAutoFit/>
            </a:bodyPr>
            <a:lstStyle/>
            <a:p>
              <a:pPr defTabSz="932597"/>
              <a:r>
                <a:rPr lang="en-US" sz="1904" kern="0" dirty="0">
                  <a:solidFill>
                    <a:schemeClr val="bg1"/>
                  </a:solidFill>
                </a:rPr>
                <a:t>map</a:t>
              </a:r>
            </a:p>
          </p:txBody>
        </p:sp>
        <p:sp>
          <p:nvSpPr>
            <p:cNvPr id="76" name="TextBox 75"/>
            <p:cNvSpPr txBox="1"/>
            <p:nvPr/>
          </p:nvSpPr>
          <p:spPr>
            <a:xfrm>
              <a:off x="3958228" y="4482002"/>
              <a:ext cx="611785" cy="393034"/>
            </a:xfrm>
            <a:prstGeom prst="rect">
              <a:avLst/>
            </a:prstGeom>
            <a:noFill/>
          </p:spPr>
          <p:txBody>
            <a:bodyPr wrap="none" rtlCol="0">
              <a:spAutoFit/>
            </a:bodyPr>
            <a:lstStyle/>
            <a:p>
              <a:pPr defTabSz="932597"/>
              <a:r>
                <a:rPr lang="en-US" sz="1904" kern="0" dirty="0">
                  <a:solidFill>
                    <a:schemeClr val="bg1"/>
                  </a:solidFill>
                </a:rPr>
                <a:t>sort</a:t>
              </a:r>
            </a:p>
          </p:txBody>
        </p:sp>
        <p:sp>
          <p:nvSpPr>
            <p:cNvPr id="77" name="TextBox 76"/>
            <p:cNvSpPr txBox="1"/>
            <p:nvPr/>
          </p:nvSpPr>
          <p:spPr>
            <a:xfrm>
              <a:off x="5004884" y="4482002"/>
              <a:ext cx="924053" cy="393034"/>
            </a:xfrm>
            <a:prstGeom prst="rect">
              <a:avLst/>
            </a:prstGeom>
            <a:noFill/>
          </p:spPr>
          <p:txBody>
            <a:bodyPr wrap="none" rtlCol="0">
              <a:spAutoFit/>
            </a:bodyPr>
            <a:lstStyle/>
            <a:p>
              <a:pPr defTabSz="932597"/>
              <a:r>
                <a:rPr lang="en-US" sz="1904" kern="0" dirty="0">
                  <a:solidFill>
                    <a:schemeClr val="bg1"/>
                  </a:solidFill>
                </a:rPr>
                <a:t>shuffle</a:t>
              </a:r>
            </a:p>
          </p:txBody>
        </p:sp>
        <p:sp>
          <p:nvSpPr>
            <p:cNvPr id="78" name="TextBox 77"/>
            <p:cNvSpPr txBox="1"/>
            <p:nvPr/>
          </p:nvSpPr>
          <p:spPr>
            <a:xfrm>
              <a:off x="6227991" y="4482002"/>
              <a:ext cx="938769" cy="393034"/>
            </a:xfrm>
            <a:prstGeom prst="rect">
              <a:avLst/>
            </a:prstGeom>
            <a:noFill/>
          </p:spPr>
          <p:txBody>
            <a:bodyPr wrap="none" rtlCol="0">
              <a:spAutoFit/>
            </a:bodyPr>
            <a:lstStyle/>
            <a:p>
              <a:pPr defTabSz="932597"/>
              <a:r>
                <a:rPr lang="en-US" sz="1904" kern="0" dirty="0">
                  <a:solidFill>
                    <a:schemeClr val="bg1"/>
                  </a:solidFill>
                </a:rPr>
                <a:t>reduce</a:t>
              </a:r>
            </a:p>
          </p:txBody>
        </p:sp>
        <p:grpSp>
          <p:nvGrpSpPr>
            <p:cNvPr id="44" name="Group 43"/>
            <p:cNvGrpSpPr/>
            <p:nvPr/>
          </p:nvGrpSpPr>
          <p:grpSpPr>
            <a:xfrm>
              <a:off x="1230165" y="3780098"/>
              <a:ext cx="1036226" cy="854886"/>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904" kern="0"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pPr defTabSz="1243120">
                  <a:defRPr/>
                </a:pPr>
                <a:endParaRPr lang="en-US" sz="2550" kern="0">
                  <a:solidFill>
                    <a:sysClr val="windowText" lastClr="000000"/>
                  </a:solidFill>
                </a:endParaRPr>
              </a:p>
            </p:txBody>
          </p:sp>
        </p:grpSp>
        <p:pic>
          <p:nvPicPr>
            <p:cNvPr id="47" name="Picture 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940" y="4812473"/>
              <a:ext cx="1201132" cy="850433"/>
            </a:xfrm>
            <a:prstGeom prst="rect">
              <a:avLst/>
            </a:prstGeom>
          </p:spPr>
        </p:pic>
        <p:pic>
          <p:nvPicPr>
            <p:cNvPr id="48" name="Picture 3" descr="\\MAGNUM\Projects\Microsoft\Cloud Power FY12\Design\ICONS_PNG\Document.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64820" y="2147361"/>
              <a:ext cx="1100786" cy="1100786"/>
            </a:xfrm>
            <a:prstGeom prst="rect">
              <a:avLst/>
            </a:prstGeom>
            <a:noFill/>
          </p:spPr>
        </p:pic>
      </p:grpSp>
    </p:spTree>
    <p:extLst>
      <p:ext uri="{BB962C8B-B14F-4D97-AF65-F5344CB8AC3E}">
        <p14:creationId xmlns:p14="http://schemas.microsoft.com/office/powerpoint/2010/main" val="22682409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en-US" dirty="0" err="1"/>
              <a:t>Wordcount</a:t>
            </a:r>
            <a:r>
              <a:rPr lang="en-US" dirty="0"/>
              <a:t> using Java MapReduce</a:t>
            </a:r>
            <a:br>
              <a:rPr lang="en-US" dirty="0"/>
            </a:br>
            <a:r>
              <a:rPr lang="en-US" sz="7200" dirty="0">
                <a:solidFill>
                  <a:srgbClr val="00BCF2"/>
                </a:solidFill>
              </a:rPr>
              <a:t>https://git.io/vr29x</a:t>
            </a:r>
            <a:endParaRPr lang="en-US" dirty="0">
              <a:solidFill>
                <a:srgbClr val="00BCF2"/>
              </a:solidFill>
            </a:endParaRPr>
          </a:p>
        </p:txBody>
      </p:sp>
    </p:spTree>
    <p:extLst>
      <p:ext uri="{BB962C8B-B14F-4D97-AF65-F5344CB8AC3E}">
        <p14:creationId xmlns:p14="http://schemas.microsoft.com/office/powerpoint/2010/main" val="7517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5545" y="2125874"/>
            <a:ext cx="7097699" cy="2852317"/>
          </a:xfrm>
        </p:spPr>
        <p:txBody>
          <a:bodyPr/>
          <a:lstStyle/>
          <a:p>
            <a:r>
              <a:rPr lang="en-US" sz="4896" dirty="0"/>
              <a:t>Refining Data in Hadoop</a:t>
            </a:r>
            <a:endParaRPr lang="en-US" sz="4896" b="1" dirty="0"/>
          </a:p>
        </p:txBody>
      </p:sp>
      <p:sp>
        <p:nvSpPr>
          <p:cNvPr id="5" name="Freeform 4"/>
          <p:cNvSpPr>
            <a:spLocks noChangeAspect="1"/>
          </p:cNvSpPr>
          <p:nvPr/>
        </p:nvSpPr>
        <p:spPr bwMode="black">
          <a:xfrm>
            <a:off x="6570586" y="2134611"/>
            <a:ext cx="5053630" cy="25862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27" tIns="45713" rIns="91427" bIns="45713"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717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Preparation with Hive &amp; Pig</a:t>
            </a:r>
            <a:endParaRPr lang="en-US" dirty="0"/>
          </a:p>
        </p:txBody>
      </p:sp>
      <p:sp>
        <p:nvSpPr>
          <p:cNvPr id="8" name="Text Placeholder 7"/>
          <p:cNvSpPr>
            <a:spLocks noGrp="1"/>
          </p:cNvSpPr>
          <p:nvPr>
            <p:ph type="body" sz="quarter" idx="10"/>
          </p:nvPr>
        </p:nvSpPr>
        <p:spPr>
          <a:xfrm>
            <a:off x="225548" y="2157724"/>
            <a:ext cx="5486399" cy="2624054"/>
          </a:xfrm>
        </p:spPr>
        <p:txBody>
          <a:bodyPr/>
          <a:lstStyle/>
          <a:p>
            <a:r>
              <a:rPr lang="en-US" dirty="0"/>
              <a:t>Create structure over files</a:t>
            </a:r>
          </a:p>
          <a:p>
            <a:r>
              <a:rPr lang="en-US" dirty="0"/>
              <a:t>Process and refine data with SQL syntax </a:t>
            </a:r>
          </a:p>
          <a:p>
            <a:r>
              <a:rPr lang="en-US" dirty="0"/>
              <a:t>Generates/runs MapReduce</a:t>
            </a:r>
          </a:p>
          <a:p>
            <a:r>
              <a:rPr lang="en-US" dirty="0"/>
              <a:t>“Data Warehouse” focused</a:t>
            </a:r>
          </a:p>
        </p:txBody>
      </p:sp>
      <p:sp>
        <p:nvSpPr>
          <p:cNvPr id="9" name="Text Placeholder 8"/>
          <p:cNvSpPr>
            <a:spLocks noGrp="1"/>
          </p:cNvSpPr>
          <p:nvPr>
            <p:ph type="body" sz="quarter" idx="11"/>
          </p:nvPr>
        </p:nvSpPr>
        <p:spPr/>
        <p:txBody>
          <a:bodyPr/>
          <a:lstStyle/>
          <a:p>
            <a:r>
              <a:rPr lang="en-US" dirty="0"/>
              <a:t>Process &amp; shape data</a:t>
            </a:r>
          </a:p>
          <a:p>
            <a:r>
              <a:rPr lang="en-US" dirty="0"/>
              <a:t>Scripting language for ETL/ELT</a:t>
            </a:r>
          </a:p>
          <a:p>
            <a:r>
              <a:rPr lang="en-US" dirty="0"/>
              <a:t>Generates/runs MapReduce</a:t>
            </a:r>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5297" y="3757938"/>
            <a:ext cx="3110296" cy="310058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20629" y="4661825"/>
            <a:ext cx="2167791" cy="2196695"/>
          </a:xfrm>
          <a:prstGeom prst="rect">
            <a:avLst/>
          </a:prstGeom>
        </p:spPr>
      </p:pic>
    </p:spTree>
    <p:extLst>
      <p:ext uri="{BB962C8B-B14F-4D97-AF65-F5344CB8AC3E}">
        <p14:creationId xmlns:p14="http://schemas.microsoft.com/office/powerpoint/2010/main" val="1176860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a:t>
            </a:r>
          </a:p>
        </p:txBody>
      </p:sp>
      <p:sp>
        <p:nvSpPr>
          <p:cNvPr id="3" name="Content Placeholder 2"/>
          <p:cNvSpPr>
            <a:spLocks noGrp="1"/>
          </p:cNvSpPr>
          <p:nvPr>
            <p:ph type="body" sz="quarter" idx="10"/>
          </p:nvPr>
        </p:nvSpPr>
        <p:spPr>
          <a:xfrm>
            <a:off x="275481" y="1212851"/>
            <a:ext cx="11885514" cy="5578200"/>
          </a:xfrm>
        </p:spPr>
        <p:txBody>
          <a:bodyPr/>
          <a:lstStyle/>
          <a:p>
            <a:r>
              <a:rPr lang="en-US" dirty="0"/>
              <a:t>Project structure onto data </a:t>
            </a:r>
          </a:p>
          <a:p>
            <a:pPr lvl="1"/>
            <a:r>
              <a:rPr lang="en-US" dirty="0"/>
              <a:t>Schema on Read</a:t>
            </a:r>
          </a:p>
          <a:p>
            <a:endParaRPr lang="en-US" dirty="0"/>
          </a:p>
          <a:p>
            <a:r>
              <a:rPr lang="en-US" dirty="0"/>
              <a:t>Query data using a SQL-like language called </a:t>
            </a:r>
            <a:r>
              <a:rPr lang="en-US" dirty="0" err="1"/>
              <a:t>HiveQL</a:t>
            </a:r>
            <a:r>
              <a:rPr lang="en-US" dirty="0"/>
              <a:t> </a:t>
            </a:r>
          </a:p>
          <a:p>
            <a:endParaRPr lang="en-US" dirty="0"/>
          </a:p>
          <a:p>
            <a:r>
              <a:rPr lang="en-US" dirty="0"/>
              <a:t>SQL–Like Interface</a:t>
            </a:r>
          </a:p>
          <a:p>
            <a:pPr lvl="1"/>
            <a:r>
              <a:rPr lang="en-US" dirty="0"/>
              <a:t>No Java Needed!</a:t>
            </a:r>
          </a:p>
          <a:p>
            <a:pPr lvl="1"/>
            <a:r>
              <a:rPr lang="en-US" dirty="0"/>
              <a:t>Ad-hoc queries via </a:t>
            </a:r>
            <a:r>
              <a:rPr lang="en-US" dirty="0" err="1"/>
              <a:t>HiveQL</a:t>
            </a:r>
            <a:r>
              <a:rPr lang="en-US" dirty="0"/>
              <a:t> </a:t>
            </a:r>
            <a:br>
              <a:rPr lang="en-US" dirty="0"/>
            </a:br>
            <a:r>
              <a:rPr lang="en-US" dirty="0"/>
              <a:t>(translate into MapReduce)</a:t>
            </a:r>
          </a:p>
          <a:p>
            <a:pPr lvl="1"/>
            <a:r>
              <a:rPr lang="en-US" dirty="0"/>
              <a:t>Connect to Microsoft BI and Excel via Hive ODBC</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02613" y="199224"/>
            <a:ext cx="2167791" cy="2196695"/>
          </a:xfrm>
          <a:prstGeom prst="rect">
            <a:avLst/>
          </a:prstGeom>
        </p:spPr>
      </p:pic>
    </p:spTree>
    <p:extLst>
      <p:ext uri="{BB962C8B-B14F-4D97-AF65-F5344CB8AC3E}">
        <p14:creationId xmlns:p14="http://schemas.microsoft.com/office/powerpoint/2010/main" val="36728739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Hive Architecture</a:t>
            </a:r>
            <a:br>
              <a:rPr lang="en-US"/>
            </a:br>
            <a:endParaRPr lang="en-US" dirty="0"/>
          </a:p>
        </p:txBody>
      </p:sp>
      <p:sp>
        <p:nvSpPr>
          <p:cNvPr id="8" name="Content Placeholder 7"/>
          <p:cNvSpPr>
            <a:spLocks noGrp="1"/>
          </p:cNvSpPr>
          <p:nvPr>
            <p:ph type="body" sz="quarter" idx="4294967295"/>
          </p:nvPr>
        </p:nvSpPr>
        <p:spPr bwMode="auto">
          <a:xfrm>
            <a:off x="1993677" y="1441059"/>
            <a:ext cx="8179708" cy="2425416"/>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marL="0" indent="0" defTabSz="602577" fontAlgn="base">
              <a:spcBef>
                <a:spcPct val="0"/>
              </a:spcBef>
              <a:spcAft>
                <a:spcPct val="0"/>
              </a:spcAft>
              <a:buNone/>
              <a:defRPr/>
            </a:pPr>
            <a:r>
              <a:rPr lang="en-US" sz="2856" kern="0" dirty="0">
                <a:solidFill>
                  <a:srgbClr val="0085B4"/>
                </a:solidFill>
                <a:latin typeface="Segoe UI" pitchFamily="34" charset="0"/>
                <a:ea typeface="Segoe UI" pitchFamily="34" charset="0"/>
                <a:cs typeface="Segoe UI" pitchFamily="34" charset="0"/>
              </a:rPr>
              <a:t>Hive</a:t>
            </a:r>
          </a:p>
        </p:txBody>
      </p:sp>
      <p:sp>
        <p:nvSpPr>
          <p:cNvPr id="11" name="Rectangle 10"/>
          <p:cNvSpPr/>
          <p:nvPr/>
        </p:nvSpPr>
        <p:spPr bwMode="auto">
          <a:xfrm>
            <a:off x="5640715" y="2002579"/>
            <a:ext cx="1168182"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 Web Interface (HWI)</a:t>
            </a:r>
          </a:p>
        </p:txBody>
      </p:sp>
      <p:sp>
        <p:nvSpPr>
          <p:cNvPr id="12" name="Rectangle 11"/>
          <p:cNvSpPr/>
          <p:nvPr/>
        </p:nvSpPr>
        <p:spPr bwMode="auto">
          <a:xfrm>
            <a:off x="8100960" y="1525196"/>
            <a:ext cx="1332968" cy="2192009"/>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246774" y="2608414"/>
            <a:ext cx="2297350" cy="400281"/>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880524" y="2014820"/>
            <a:ext cx="1164310" cy="101047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428"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247593" y="1525194"/>
            <a:ext cx="4797241" cy="4303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93677" y="3937315"/>
            <a:ext cx="8165961" cy="289301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2577" fontAlgn="base">
              <a:spcBef>
                <a:spcPct val="0"/>
              </a:spcBef>
              <a:spcAft>
                <a:spcPct val="0"/>
              </a:spcAft>
              <a:buNone/>
              <a:defRPr/>
            </a:pPr>
            <a:r>
              <a:rPr lang="en-US" sz="2856" kern="0" dirty="0">
                <a:solidFill>
                  <a:srgbClr val="0085B4"/>
                </a:solidFill>
                <a:ea typeface="Segoe UI" pitchFamily="34" charset="0"/>
                <a:cs typeface="Segoe UI" pitchFamily="34" charset="0"/>
              </a:rPr>
              <a:t>Hadoop</a:t>
            </a:r>
          </a:p>
        </p:txBody>
      </p:sp>
      <p:sp>
        <p:nvSpPr>
          <p:cNvPr id="21" name="Rectangle 20"/>
          <p:cNvSpPr/>
          <p:nvPr/>
        </p:nvSpPr>
        <p:spPr bwMode="auto">
          <a:xfrm>
            <a:off x="481192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311154" y="4074098"/>
            <a:ext cx="1392895" cy="131302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811924" y="5468352"/>
            <a:ext cx="2892125" cy="118553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algn="ctr" defTabSz="602577" fontAlgn="base">
              <a:spcBef>
                <a:spcPct val="0"/>
              </a:spcBef>
              <a:spcAft>
                <a:spcPct val="0"/>
              </a:spcAft>
              <a:defRPr/>
            </a:pPr>
            <a:r>
              <a:rPr lang="en-US" sz="1632"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718788" y="5383822"/>
            <a:ext cx="1142600" cy="1142600"/>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160889" y="4078994"/>
            <a:ext cx="1091303" cy="1091303"/>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478339" y="4074098"/>
            <a:ext cx="1091303" cy="1091303"/>
          </a:xfrm>
          <a:prstGeom prst="rect">
            <a:avLst/>
          </a:prstGeom>
          <a:noFill/>
        </p:spPr>
      </p:pic>
      <p:sp>
        <p:nvSpPr>
          <p:cNvPr id="29" name="Rectangle 28"/>
          <p:cNvSpPr/>
          <p:nvPr/>
        </p:nvSpPr>
        <p:spPr bwMode="auto">
          <a:xfrm>
            <a:off x="4443297" y="2008862"/>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246774" y="2002579"/>
            <a:ext cx="1101879" cy="55883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b"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222414" y="3072202"/>
            <a:ext cx="4822420" cy="64500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9695" tIns="99388" rIns="49695" bIns="41762" numCol="1" spcCol="0" rtlCol="0" fromWordArt="0" anchor="t" anchorCtr="0" forceAA="0" compatLnSpc="1">
            <a:prstTxWarp prst="textNoShape">
              <a:avLst/>
            </a:prstTxWarp>
            <a:noAutofit/>
          </a:bodyPr>
          <a:lstStyle/>
          <a:p>
            <a:pPr defTabSz="602577" fontAlgn="base">
              <a:spcBef>
                <a:spcPct val="0"/>
              </a:spcBef>
              <a:spcAft>
                <a:spcPct val="0"/>
              </a:spcAft>
              <a:defRPr/>
            </a:pPr>
            <a:r>
              <a:rPr lang="en-US" sz="1632"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682493" y="3156375"/>
            <a:ext cx="1260522" cy="1260522"/>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648982" y="3149259"/>
            <a:ext cx="1250167" cy="1250167"/>
          </a:xfrm>
          <a:prstGeom prst="rect">
            <a:avLst/>
          </a:prstGeom>
          <a:noFill/>
        </p:spPr>
      </p:pic>
    </p:spTree>
    <p:extLst>
      <p:ext uri="{BB962C8B-B14F-4D97-AF65-F5344CB8AC3E}">
        <p14:creationId xmlns:p14="http://schemas.microsoft.com/office/powerpoint/2010/main" val="25534819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Hive</a:t>
            </a:r>
            <a:endParaRPr lang="en-US" dirty="0"/>
          </a:p>
        </p:txBody>
      </p:sp>
      <p:sp>
        <p:nvSpPr>
          <p:cNvPr id="7" name="Rectangle 6"/>
          <p:cNvSpPr/>
          <p:nvPr/>
        </p:nvSpPr>
        <p:spPr>
          <a:xfrm>
            <a:off x="6062803" y="5333326"/>
            <a:ext cx="3030961" cy="417728"/>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b="1" dirty="0">
                <a:solidFill>
                  <a:schemeClr val="tx1"/>
                </a:solidFill>
              </a:rPr>
              <a:t>MapReduce</a:t>
            </a:r>
          </a:p>
        </p:txBody>
      </p:sp>
      <p:sp>
        <p:nvSpPr>
          <p:cNvPr id="8" name="Can 7"/>
          <p:cNvSpPr/>
          <p:nvPr/>
        </p:nvSpPr>
        <p:spPr>
          <a:xfrm>
            <a:off x="3109559" y="4106044"/>
            <a:ext cx="1722726" cy="919651"/>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Metastore</a:t>
            </a:r>
          </a:p>
        </p:txBody>
      </p:sp>
      <p:sp>
        <p:nvSpPr>
          <p:cNvPr id="9" name="Rectangle 8"/>
          <p:cNvSpPr/>
          <p:nvPr/>
        </p:nvSpPr>
        <p:spPr>
          <a:xfrm>
            <a:off x="5548392" y="4106044"/>
            <a:ext cx="1748631" cy="919651"/>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bg1"/>
                </a:solidFill>
              </a:rPr>
              <a:t>Hive </a:t>
            </a:r>
          </a:p>
          <a:p>
            <a:pPr algn="ctr"/>
            <a:r>
              <a:rPr lang="en-US" sz="1836" b="1" dirty="0">
                <a:solidFill>
                  <a:schemeClr val="bg1"/>
                </a:solidFill>
              </a:rPr>
              <a:t>Engine</a:t>
            </a:r>
          </a:p>
        </p:txBody>
      </p:sp>
      <p:sp>
        <p:nvSpPr>
          <p:cNvPr id="10" name="Rectangle 9"/>
          <p:cNvSpPr/>
          <p:nvPr/>
        </p:nvSpPr>
        <p:spPr>
          <a:xfrm>
            <a:off x="5091341" y="5751053"/>
            <a:ext cx="3030961" cy="453349"/>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b="1" dirty="0">
                <a:solidFill>
                  <a:schemeClr val="tx1"/>
                </a:solidFill>
              </a:rPr>
              <a:t>HDFS</a:t>
            </a:r>
          </a:p>
        </p:txBody>
      </p:sp>
      <p:cxnSp>
        <p:nvCxnSpPr>
          <p:cNvPr id="11" name="Straight Arrow Connector 10"/>
          <p:cNvCxnSpPr/>
          <p:nvPr/>
        </p:nvCxnSpPr>
        <p:spPr>
          <a:xfrm>
            <a:off x="5790794" y="5025695"/>
            <a:ext cx="0" cy="725358"/>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08359" y="5025695"/>
            <a:ext cx="0" cy="30763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832286" y="4565870"/>
            <a:ext cx="716107"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6701" y="1267859"/>
            <a:ext cx="1250352" cy="17139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4" y="1301760"/>
            <a:ext cx="11602492" cy="4389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982341" y="2981775"/>
            <a:ext cx="0" cy="105950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1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Data Preparation with Hive</a:t>
            </a:r>
            <a:br>
              <a:rPr lang="en-US" dirty="0">
                <a:solidFill>
                  <a:schemeClr val="tx2"/>
                </a:solidFill>
              </a:rPr>
            </a:br>
            <a:r>
              <a:rPr lang="en-US" sz="4488" dirty="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881" y="4232938"/>
            <a:ext cx="5485521" cy="2476000"/>
          </a:xfrm>
        </p:spPr>
        <p:txBody>
          <a:bodyPr/>
          <a:lstStyle/>
          <a:p>
            <a:r>
              <a:rPr lang="en-US" dirty="0">
                <a:solidFill>
                  <a:schemeClr val="tx2"/>
                </a:solidFill>
              </a:rPr>
              <a:t>Use EXTERNAL when </a:t>
            </a:r>
          </a:p>
          <a:p>
            <a:pPr lvl="2"/>
            <a:r>
              <a:rPr lang="en-US" sz="1836" dirty="0">
                <a:solidFill>
                  <a:schemeClr val="tx2"/>
                </a:solidFill>
              </a:rPr>
              <a:t>Data used outside Hive</a:t>
            </a:r>
          </a:p>
          <a:p>
            <a:pPr lvl="2"/>
            <a:r>
              <a:rPr lang="en-US" sz="1836" dirty="0">
                <a:solidFill>
                  <a:schemeClr val="tx2"/>
                </a:solidFill>
              </a:rPr>
              <a:t>You need data to be updatable in real time</a:t>
            </a:r>
          </a:p>
          <a:p>
            <a:pPr lvl="2"/>
            <a:r>
              <a:rPr lang="en-US" sz="1836" dirty="0">
                <a:solidFill>
                  <a:schemeClr val="tx2"/>
                </a:solidFill>
              </a:rPr>
              <a:t>Data needed when you drop the cluster or the table</a:t>
            </a:r>
          </a:p>
          <a:p>
            <a:pPr lvl="2"/>
            <a:r>
              <a:rPr lang="en-US" sz="1836" dirty="0">
                <a:solidFill>
                  <a:schemeClr val="tx2"/>
                </a:solidFill>
              </a:rPr>
              <a:t>Hive should not own data and control settings, </a:t>
            </a:r>
            <a:r>
              <a:rPr lang="en-US" sz="1836" dirty="0" err="1">
                <a:solidFill>
                  <a:schemeClr val="tx2"/>
                </a:solidFill>
              </a:rPr>
              <a:t>dirs</a:t>
            </a:r>
            <a:r>
              <a:rPr lang="en-US" sz="1836" dirty="0">
                <a:solidFill>
                  <a:schemeClr val="tx2"/>
                </a:solidFill>
              </a:rPr>
              <a:t>, etc.</a:t>
            </a:r>
          </a:p>
        </p:txBody>
      </p:sp>
      <p:sp>
        <p:nvSpPr>
          <p:cNvPr id="3" name="Text Placeholder 2"/>
          <p:cNvSpPr>
            <a:spLocks noGrp="1"/>
          </p:cNvSpPr>
          <p:nvPr>
            <p:ph type="body" sz="quarter" idx="4294967295"/>
          </p:nvPr>
        </p:nvSpPr>
        <p:spPr>
          <a:xfrm>
            <a:off x="6950072" y="4232938"/>
            <a:ext cx="5485521" cy="2208379"/>
          </a:xfrm>
        </p:spPr>
        <p:txBody>
          <a:bodyPr/>
          <a:lstStyle/>
          <a:p>
            <a:r>
              <a:rPr lang="en-US" dirty="0">
                <a:solidFill>
                  <a:schemeClr val="tx2"/>
                </a:solidFill>
              </a:rPr>
              <a:t>Use INTERNAL when </a:t>
            </a:r>
          </a:p>
          <a:p>
            <a:pPr lvl="1"/>
            <a:r>
              <a:rPr lang="en-US" sz="1836" dirty="0">
                <a:solidFill>
                  <a:schemeClr val="tx2"/>
                </a:solidFill>
              </a:rPr>
              <a:t>You want Hive to manage the data and storage</a:t>
            </a:r>
          </a:p>
          <a:p>
            <a:pPr lvl="1"/>
            <a:r>
              <a:rPr lang="en-US" sz="1836" dirty="0">
                <a:solidFill>
                  <a:schemeClr val="tx2"/>
                </a:solidFill>
              </a:rPr>
              <a:t>Short term usage</a:t>
            </a:r>
          </a:p>
          <a:p>
            <a:pPr lvl="1"/>
            <a:r>
              <a:rPr lang="en-US" sz="1836" dirty="0">
                <a:solidFill>
                  <a:schemeClr val="tx2"/>
                </a:solidFill>
              </a:rPr>
              <a:t>Creating table based on existing table (AS SELECT)</a:t>
            </a: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67802" y="1068170"/>
            <a:ext cx="2167791" cy="2196695"/>
          </a:xfrm>
          <a:prstGeom prst="rect">
            <a:avLst/>
          </a:prstGeom>
        </p:spPr>
      </p:pic>
      <p:sp>
        <p:nvSpPr>
          <p:cNvPr id="7" name="Rectangle 6"/>
          <p:cNvSpPr/>
          <p:nvPr/>
        </p:nvSpPr>
        <p:spPr>
          <a:xfrm>
            <a:off x="430176" y="2000817"/>
            <a:ext cx="11576123" cy="1695079"/>
          </a:xfrm>
          <a:prstGeom prst="rect">
            <a:avLst/>
          </a:prstGeom>
        </p:spPr>
        <p:txBody>
          <a:bodyPr wrap="square">
            <a:spAutoFit/>
          </a:bodyPr>
          <a:lstStyle/>
          <a:p>
            <a:r>
              <a:rPr lang="en-US" sz="204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40" dirty="0">
                <a:solidFill>
                  <a:schemeClr val="tx2"/>
                </a:solidFill>
                <a:latin typeface="Courier New" panose="02070309020205020404" pitchFamily="49" charset="0"/>
                <a:cs typeface="Courier New" panose="02070309020205020404" pitchFamily="49" charset="0"/>
              </a:rPr>
              <a:t>	fields terminated by ',' </a:t>
            </a:r>
          </a:p>
          <a:p>
            <a:r>
              <a:rPr lang="en-US" sz="2040" dirty="0">
                <a:solidFill>
                  <a:schemeClr val="tx2"/>
                </a:solidFill>
                <a:latin typeface="Courier New" panose="02070309020205020404" pitchFamily="49" charset="0"/>
                <a:cs typeface="Courier New" panose="02070309020205020404" pitchFamily="49" charset="0"/>
              </a:rPr>
              <a:t>	lines terminated by '\n' </a:t>
            </a:r>
          </a:p>
          <a:p>
            <a:r>
              <a:rPr lang="en-US" sz="2040" dirty="0">
                <a:solidFill>
                  <a:schemeClr val="tx2"/>
                </a:solidFill>
                <a:latin typeface="Courier New" panose="02070309020205020404" pitchFamily="49" charset="0"/>
                <a:cs typeface="Courier New" panose="02070309020205020404" pitchFamily="49" charset="0"/>
              </a:rPr>
              <a:t>	stored as </a:t>
            </a:r>
            <a:r>
              <a:rPr lang="en-US" sz="2040" dirty="0" err="1">
                <a:solidFill>
                  <a:schemeClr val="tx2"/>
                </a:solidFill>
                <a:latin typeface="Courier New" panose="02070309020205020404" pitchFamily="49" charset="0"/>
                <a:cs typeface="Courier New" panose="02070309020205020404" pitchFamily="49" charset="0"/>
              </a:rPr>
              <a:t>textfile</a:t>
            </a:r>
            <a:r>
              <a:rPr lang="en-US" sz="2040" dirty="0">
                <a:solidFill>
                  <a:schemeClr val="tx2"/>
                </a:solidFill>
                <a:latin typeface="Courier New" panose="02070309020205020404" pitchFamily="49" charset="0"/>
                <a:cs typeface="Courier New" panose="02070309020205020404" pitchFamily="49" charset="0"/>
              </a:rPr>
              <a:t> </a:t>
            </a:r>
          </a:p>
          <a:p>
            <a:r>
              <a:rPr lang="en-US" sz="2040" dirty="0">
                <a:solidFill>
                  <a:schemeClr val="tx2"/>
                </a:solidFill>
                <a:latin typeface="Courier New" panose="02070309020205020404" pitchFamily="49" charset="0"/>
                <a:cs typeface="Courier New" panose="02070309020205020404" pitchFamily="49" charset="0"/>
              </a:rPr>
              <a:t>	location ‘</a:t>
            </a:r>
            <a:r>
              <a:rPr lang="en-US" sz="2040" dirty="0" err="1">
                <a:solidFill>
                  <a:schemeClr val="tx2"/>
                </a:solidFill>
                <a:latin typeface="Courier New" panose="02070309020205020404" pitchFamily="49" charset="0"/>
                <a:cs typeface="Courier New" panose="02070309020205020404" pitchFamily="49" charset="0"/>
              </a:rPr>
              <a:t>wasb</a:t>
            </a:r>
            <a:r>
              <a:rPr lang="en-US" sz="2040" dirty="0">
                <a:solidFill>
                  <a:schemeClr val="tx2"/>
                </a:solidFill>
                <a:latin typeface="Courier New" panose="02070309020205020404" pitchFamily="49" charset="0"/>
                <a:cs typeface="Courier New" panose="02070309020205020404" pitchFamily="49" charset="0"/>
              </a:rPr>
              <a:t>://cluster.blob.core.windows.net/</a:t>
            </a:r>
            <a:r>
              <a:rPr lang="en-US" sz="2040" dirty="0" err="1">
                <a:solidFill>
                  <a:schemeClr val="tx2"/>
                </a:solidFill>
                <a:latin typeface="Courier New" panose="02070309020205020404" pitchFamily="49" charset="0"/>
                <a:cs typeface="Courier New" panose="02070309020205020404" pitchFamily="49" charset="0"/>
              </a:rPr>
              <a:t>flights_raw</a:t>
            </a:r>
            <a:r>
              <a:rPr lang="en-US" sz="2040" dirty="0">
                <a:solidFill>
                  <a:schemeClr val="tx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99137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Agenda:</a:t>
            </a:r>
          </a:p>
        </p:txBody>
      </p:sp>
      <p:sp>
        <p:nvSpPr>
          <p:cNvPr id="11267" name="Rectangle 3"/>
          <p:cNvSpPr>
            <a:spLocks noGrp="1" noChangeArrowheads="1"/>
          </p:cNvSpPr>
          <p:nvPr>
            <p:ph type="body" idx="4294967295"/>
          </p:nvPr>
        </p:nvSpPr>
        <p:spPr>
          <a:xfrm>
            <a:off x="544538" y="1476623"/>
            <a:ext cx="11345785" cy="3447098"/>
          </a:xfrm>
          <a:prstGeom prst="rect">
            <a:avLst/>
          </a:prstGeom>
        </p:spPr>
        <p:txBody>
          <a:bodyPr/>
          <a:lstStyle/>
          <a:p>
            <a:pPr>
              <a:buFontTx/>
              <a:buNone/>
            </a:pPr>
            <a:r>
              <a:rPr lang="en-US" dirty="0"/>
              <a:t>Big Data overview</a:t>
            </a:r>
          </a:p>
          <a:p>
            <a:pPr>
              <a:buFontTx/>
              <a:buNone/>
            </a:pPr>
            <a:r>
              <a:rPr lang="en-US" dirty="0"/>
              <a:t>Hadoop</a:t>
            </a:r>
          </a:p>
          <a:p>
            <a:pPr>
              <a:buFontTx/>
              <a:buNone/>
            </a:pPr>
            <a:r>
              <a:rPr lang="en-US" dirty="0"/>
              <a:t>Azure HDInsight</a:t>
            </a:r>
          </a:p>
          <a:p>
            <a:pPr>
              <a:buFontTx/>
              <a:buNone/>
            </a:pPr>
            <a:r>
              <a:rPr lang="en-US" dirty="0"/>
              <a:t>Demo</a:t>
            </a:r>
          </a:p>
          <a:p>
            <a:pPr>
              <a:buFontTx/>
              <a:buNone/>
            </a:pPr>
            <a:r>
              <a:rPr lang="en-US" dirty="0"/>
              <a:t>Hands-on Lab</a:t>
            </a:r>
          </a:p>
        </p:txBody>
      </p:sp>
    </p:spTree>
    <p:extLst>
      <p:ext uri="{BB962C8B-B14F-4D97-AF65-F5344CB8AC3E}">
        <p14:creationId xmlns:p14="http://schemas.microsoft.com/office/powerpoint/2010/main" val="33216493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a:t>
            </a:r>
            <a:br>
              <a:rPr lang="en-US" dirty="0"/>
            </a:br>
            <a:endParaRPr lang="en-US" dirty="0"/>
          </a:p>
        </p:txBody>
      </p:sp>
      <p:sp>
        <p:nvSpPr>
          <p:cNvPr id="3" name="Content Placeholder 2"/>
          <p:cNvSpPr>
            <a:spLocks noGrp="1"/>
          </p:cNvSpPr>
          <p:nvPr>
            <p:ph type="body" sz="quarter" idx="10"/>
          </p:nvPr>
        </p:nvSpPr>
        <p:spPr>
          <a:xfrm>
            <a:off x="275481" y="1505958"/>
            <a:ext cx="11885514" cy="4850400"/>
          </a:xfrm>
        </p:spPr>
        <p:txBody>
          <a:bodyPr/>
          <a:lstStyle/>
          <a:p>
            <a:r>
              <a:rPr lang="en-US" sz="3264" dirty="0"/>
              <a:t>Apache Pig is a simple-to-understand </a:t>
            </a:r>
            <a:br>
              <a:rPr lang="en-US" sz="3264" dirty="0"/>
            </a:br>
            <a:r>
              <a:rPr lang="en-US" sz="3264" dirty="0"/>
              <a:t>data flow language used in the analysis </a:t>
            </a:r>
            <a:br>
              <a:rPr lang="en-US" sz="3264" dirty="0"/>
            </a:br>
            <a:r>
              <a:rPr lang="en-US" sz="3264" dirty="0"/>
              <a:t>of large data sets. </a:t>
            </a:r>
          </a:p>
          <a:p>
            <a:pPr lvl="1"/>
            <a:r>
              <a:rPr lang="en-US" sz="1632" dirty="0"/>
              <a:t>Load: Read data to be manipulated from the file system</a:t>
            </a:r>
          </a:p>
          <a:p>
            <a:pPr lvl="1"/>
            <a:r>
              <a:rPr lang="en-US" sz="1632" dirty="0"/>
              <a:t>Transform: Manipulate the data</a:t>
            </a:r>
          </a:p>
          <a:p>
            <a:pPr lvl="1"/>
            <a:r>
              <a:rPr lang="en-US" sz="1632" dirty="0"/>
              <a:t>Dump or store: Output data to the screen or store for processing</a:t>
            </a:r>
          </a:p>
          <a:p>
            <a:pPr lvl="1"/>
            <a:endParaRPr lang="en-US" sz="1632" dirty="0"/>
          </a:p>
          <a:p>
            <a:r>
              <a:rPr lang="en-US" sz="3264" dirty="0"/>
              <a:t>Scripting – No Java Needed!</a:t>
            </a:r>
          </a:p>
          <a:p>
            <a:r>
              <a:rPr lang="en-US" sz="3264" dirty="0"/>
              <a:t>Pig scripts are automatically converted into MapReduce jobs </a:t>
            </a:r>
          </a:p>
          <a:p>
            <a:r>
              <a:rPr lang="en-US" sz="3264" dirty="0"/>
              <a:t>Pig's language layer consists of a textual language called Pig Latin and a command shell Grunt</a:t>
            </a:r>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0699" y="174306"/>
            <a:ext cx="3110297" cy="3100583"/>
          </a:xfrm>
          <a:prstGeom prst="rect">
            <a:avLst/>
          </a:prstGeom>
        </p:spPr>
      </p:pic>
    </p:spTree>
    <p:extLst>
      <p:ext uri="{BB962C8B-B14F-4D97-AF65-F5344CB8AC3E}">
        <p14:creationId xmlns:p14="http://schemas.microsoft.com/office/powerpoint/2010/main" val="14076661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Sqoop</a:t>
            </a:r>
            <a:endParaRPr lang="en-US" dirty="0"/>
          </a:p>
        </p:txBody>
      </p:sp>
      <p:sp>
        <p:nvSpPr>
          <p:cNvPr id="13" name="Content Placeholder 12"/>
          <p:cNvSpPr>
            <a:spLocks noGrp="1"/>
          </p:cNvSpPr>
          <p:nvPr>
            <p:ph type="body" sz="quarter" idx="10"/>
          </p:nvPr>
        </p:nvSpPr>
        <p:spPr>
          <a:xfrm>
            <a:off x="275481" y="1212852"/>
            <a:ext cx="11885514" cy="5559023"/>
          </a:xfrm>
        </p:spPr>
        <p:txBody>
          <a:bodyPr/>
          <a:lstStyle/>
          <a:p>
            <a:pPr lvl="0"/>
            <a:r>
              <a:rPr lang="en-US" dirty="0"/>
              <a:t>Data connector system for Hadoop and RDBMS </a:t>
            </a:r>
          </a:p>
          <a:p>
            <a:pPr lvl="1"/>
            <a:r>
              <a:rPr lang="en-US" dirty="0"/>
              <a:t>Importing RDBMS data to files (delimited or sequence) in HDFS, or tables in Hive</a:t>
            </a:r>
          </a:p>
          <a:p>
            <a:pPr lvl="1"/>
            <a:r>
              <a:rPr lang="en-US" dirty="0"/>
              <a:t>Importing RDBMS query results to files (delimited or sequence) in HDFS, or tables in Hive</a:t>
            </a:r>
          </a:p>
          <a:p>
            <a:pPr lvl="1"/>
            <a:r>
              <a:rPr lang="en-US" dirty="0"/>
              <a:t>Exporting files and Hive tables to RDBMS tables</a:t>
            </a:r>
          </a:p>
          <a:p>
            <a:r>
              <a:rPr lang="en-US" dirty="0"/>
              <a:t>Executes MapReduce jobs to transfer data in parallel with fault tolerance</a:t>
            </a:r>
          </a:p>
          <a:p>
            <a:endParaRPr lang="en-US" sz="3264" dirty="0"/>
          </a:p>
          <a:p>
            <a:r>
              <a:rPr lang="en-US" sz="3264" dirty="0"/>
              <a:t>Download: Microsoft SQL Server Connector for Apache Hadoop from </a:t>
            </a:r>
            <a:br>
              <a:rPr lang="en-US" sz="3264" dirty="0"/>
            </a:br>
            <a:r>
              <a:rPr lang="en-US" sz="3264" dirty="0">
                <a:hlinkClick r:id="rId2"/>
              </a:rPr>
              <a:t>http://www.microsoft.com/en-us/download/details.aspx?id=27584</a:t>
            </a:r>
            <a:endParaRPr lang="en-US" sz="3264" dirty="0"/>
          </a:p>
          <a:p>
            <a:endParaRPr lang="en-US" dirty="0"/>
          </a:p>
        </p:txBody>
      </p:sp>
      <p:grpSp>
        <p:nvGrpSpPr>
          <p:cNvPr id="4" name="Group 3"/>
          <p:cNvGrpSpPr/>
          <p:nvPr/>
        </p:nvGrpSpPr>
        <p:grpSpPr>
          <a:xfrm>
            <a:off x="8472029" y="220198"/>
            <a:ext cx="2718799" cy="1100990"/>
            <a:chOff x="7847012" y="3448050"/>
            <a:chExt cx="3429000" cy="1371600"/>
          </a:xfrm>
        </p:grpSpPr>
        <p:pic>
          <p:nvPicPr>
            <p:cNvPr id="5" name="Picture 21" descr="C:\Users\Justin\Desktop\_Work_in_Progress\_MS\1444\hadoop.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7012" y="3657600"/>
              <a:ext cx="12954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itchellg\AppData\Local\Microsoft\Windows\Temporary Internet Files\Content.Outlook\DRES7FCJ\Storage_white (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04412" y="3448050"/>
              <a:ext cx="1371600" cy="1371600"/>
            </a:xfrm>
            <a:prstGeom prst="rect">
              <a:avLst/>
            </a:prstGeom>
            <a:noFill/>
          </p:spPr>
        </p:pic>
        <p:sp>
          <p:nvSpPr>
            <p:cNvPr id="7" name="Right Arrow 6"/>
            <p:cNvSpPr/>
            <p:nvPr/>
          </p:nvSpPr>
          <p:spPr>
            <a:xfrm>
              <a:off x="9207499" y="3752850"/>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36"/>
            </a:p>
          </p:txBody>
        </p:sp>
        <p:sp>
          <p:nvSpPr>
            <p:cNvPr id="8" name="Right Arrow 7"/>
            <p:cNvSpPr/>
            <p:nvPr/>
          </p:nvSpPr>
          <p:spPr>
            <a:xfrm rot="10800000">
              <a:off x="9186861" y="4143375"/>
              <a:ext cx="952500" cy="381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en-US" sz="1836" dirty="0"/>
            </a:p>
          </p:txBody>
        </p:sp>
      </p:grpSp>
    </p:spTree>
    <p:extLst>
      <p:ext uri="{BB962C8B-B14F-4D97-AF65-F5344CB8AC3E}">
        <p14:creationId xmlns:p14="http://schemas.microsoft.com/office/powerpoint/2010/main" val="15568231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848" y="144313"/>
            <a:ext cx="9591947" cy="1428411"/>
          </a:xfrm>
        </p:spPr>
        <p:txBody>
          <a:bodyPr/>
          <a:lstStyle/>
          <a:p>
            <a:pPr algn="ctr"/>
            <a:r>
              <a:rPr lang="en-US" sz="4488" b="1" dirty="0" err="1">
                <a:solidFill>
                  <a:schemeClr val="tx1"/>
                </a:solidFill>
                <a:latin typeface="Calibri" panose="020F0502020204030204" pitchFamily="34" charset="0"/>
              </a:rPr>
              <a:t>Sqoop</a:t>
            </a:r>
            <a:r>
              <a:rPr lang="en-US" sz="4488" b="1" dirty="0">
                <a:solidFill>
                  <a:schemeClr val="tx1"/>
                </a:solidFill>
                <a:latin typeface="Calibri" panose="020F0502020204030204" pitchFamily="34" charset="0"/>
              </a:rPr>
              <a:t> Import/Export</a:t>
            </a:r>
          </a:p>
        </p:txBody>
      </p:sp>
      <p:grpSp>
        <p:nvGrpSpPr>
          <p:cNvPr id="8205" name="Group 8204"/>
          <p:cNvGrpSpPr/>
          <p:nvPr/>
        </p:nvGrpSpPr>
        <p:grpSpPr>
          <a:xfrm>
            <a:off x="389466" y="1335364"/>
            <a:ext cx="5188416" cy="4998566"/>
            <a:chOff x="150812" y="1154343"/>
            <a:chExt cx="5410200" cy="5055957"/>
          </a:xfrm>
        </p:grpSpPr>
        <p:sp>
          <p:nvSpPr>
            <p:cNvPr id="8193" name="Freeform 8192"/>
            <p:cNvSpPr/>
            <p:nvPr/>
          </p:nvSpPr>
          <p:spPr bwMode="auto">
            <a:xfrm>
              <a:off x="473868"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4" name="Rounded Rectangle 3"/>
            <p:cNvSpPr/>
            <p:nvPr/>
          </p:nvSpPr>
          <p:spPr>
            <a:xfrm>
              <a:off x="2208213"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3" name="Can 2"/>
            <p:cNvSpPr/>
            <p:nvPr/>
          </p:nvSpPr>
          <p:spPr bwMode="auto">
            <a:xfrm>
              <a:off x="531812"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19" name="Flowchart: Predefined Process 18"/>
            <p:cNvSpPr/>
            <p:nvPr/>
          </p:nvSpPr>
          <p:spPr bwMode="auto">
            <a:xfrm>
              <a:off x="2589211" y="3657600"/>
              <a:ext cx="112638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1" name="Flowchart: Predefined Process 20"/>
            <p:cNvSpPr/>
            <p:nvPr/>
          </p:nvSpPr>
          <p:spPr bwMode="auto">
            <a:xfrm>
              <a:off x="2589212" y="44958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2" name="Flowchart: Predefined Process 21"/>
            <p:cNvSpPr/>
            <p:nvPr/>
          </p:nvSpPr>
          <p:spPr bwMode="auto">
            <a:xfrm>
              <a:off x="2589212" y="5334000"/>
              <a:ext cx="112638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3" name="Flowchart: Predefined Process 22"/>
            <p:cNvSpPr/>
            <p:nvPr/>
          </p:nvSpPr>
          <p:spPr bwMode="auto">
            <a:xfrm>
              <a:off x="2589212" y="2819400"/>
              <a:ext cx="1136420"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20" name="Flowchart: Document 19"/>
            <p:cNvSpPr/>
            <p:nvPr/>
          </p:nvSpPr>
          <p:spPr bwMode="auto">
            <a:xfrm>
              <a:off x="4265612"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5" name="Flowchart: Document 24"/>
            <p:cNvSpPr/>
            <p:nvPr/>
          </p:nvSpPr>
          <p:spPr bwMode="auto">
            <a:xfrm>
              <a:off x="4265612"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6" name="Flowchart: Document 25"/>
            <p:cNvSpPr/>
            <p:nvPr/>
          </p:nvSpPr>
          <p:spPr bwMode="auto">
            <a:xfrm>
              <a:off x="4265612"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sp>
          <p:nvSpPr>
            <p:cNvPr id="27" name="Flowchart: Document 26"/>
            <p:cNvSpPr/>
            <p:nvPr/>
          </p:nvSpPr>
          <p:spPr bwMode="auto">
            <a:xfrm>
              <a:off x="4265612"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bg1"/>
                </a:solidFill>
              </a:endParaRPr>
            </a:p>
          </p:txBody>
        </p:sp>
        <p:cxnSp>
          <p:nvCxnSpPr>
            <p:cNvPr id="28" name="Straight Arrow Connector 27"/>
            <p:cNvCxnSpPr>
              <a:stCxn id="3" idx="4"/>
              <a:endCxn id="23" idx="1"/>
            </p:cNvCxnSpPr>
            <p:nvPr/>
          </p:nvCxnSpPr>
          <p:spPr>
            <a:xfrm flipV="1">
              <a:off x="1674813" y="3143251"/>
              <a:ext cx="914399" cy="1325266"/>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3" idx="4"/>
              <a:endCxn id="21" idx="1"/>
            </p:cNvCxnSpPr>
            <p:nvPr/>
          </p:nvCxnSpPr>
          <p:spPr>
            <a:xfrm>
              <a:off x="1674813" y="4468517"/>
              <a:ext cx="914399" cy="351134"/>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3" idx="4"/>
              <a:endCxn id="22" idx="1"/>
            </p:cNvCxnSpPr>
            <p:nvPr/>
          </p:nvCxnSpPr>
          <p:spPr>
            <a:xfrm>
              <a:off x="1674813" y="4468517"/>
              <a:ext cx="914399" cy="11893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 idx="4"/>
              <a:endCxn id="19" idx="1"/>
            </p:cNvCxnSpPr>
            <p:nvPr/>
          </p:nvCxnSpPr>
          <p:spPr>
            <a:xfrm flipV="1">
              <a:off x="1674813" y="3981450"/>
              <a:ext cx="914398" cy="487067"/>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3"/>
              <a:endCxn id="20" idx="1"/>
            </p:cNvCxnSpPr>
            <p:nvPr/>
          </p:nvCxnSpPr>
          <p:spPr>
            <a:xfrm flipV="1">
              <a:off x="3725632" y="3135018"/>
              <a:ext cx="539980"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9" idx="3"/>
              <a:endCxn id="25" idx="1"/>
            </p:cNvCxnSpPr>
            <p:nvPr/>
          </p:nvCxnSpPr>
          <p:spPr>
            <a:xfrm flipV="1">
              <a:off x="3715597" y="39732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1" idx="3"/>
              <a:endCxn id="26" idx="1"/>
            </p:cNvCxnSpPr>
            <p:nvPr/>
          </p:nvCxnSpPr>
          <p:spPr>
            <a:xfrm flipV="1">
              <a:off x="3715597" y="4811417"/>
              <a:ext cx="550015" cy="8233"/>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22" idx="3"/>
              <a:endCxn id="27" idx="1"/>
            </p:cNvCxnSpPr>
            <p:nvPr/>
          </p:nvCxnSpPr>
          <p:spPr>
            <a:xfrm flipV="1">
              <a:off x="3715597" y="5649618"/>
              <a:ext cx="550015" cy="8232"/>
            </a:xfrm>
            <a:prstGeom prst="straightConnector1">
              <a:avLst/>
            </a:prstGeom>
            <a:ln>
              <a:headEnd type="none"/>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589212"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52" name="TextBox 51"/>
            <p:cNvSpPr txBox="1"/>
            <p:nvPr/>
          </p:nvSpPr>
          <p:spPr>
            <a:xfrm>
              <a:off x="4113212"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60" name="Rectangle 59"/>
            <p:cNvSpPr/>
            <p:nvPr/>
          </p:nvSpPr>
          <p:spPr bwMode="auto">
            <a:xfrm>
              <a:off x="150812"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Import</a:t>
              </a:r>
            </a:p>
          </p:txBody>
        </p:sp>
        <p:sp>
          <p:nvSpPr>
            <p:cNvPr id="8195" name="TextBox 8194"/>
            <p:cNvSpPr txBox="1"/>
            <p:nvPr/>
          </p:nvSpPr>
          <p:spPr>
            <a:xfrm>
              <a:off x="684212"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68" name="TextBox 67"/>
            <p:cNvSpPr txBox="1"/>
            <p:nvPr/>
          </p:nvSpPr>
          <p:spPr>
            <a:xfrm>
              <a:off x="2445567"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
        <p:nvSpPr>
          <p:cNvPr id="8196" name="Rectangle 8195"/>
          <p:cNvSpPr/>
          <p:nvPr/>
        </p:nvSpPr>
        <p:spPr>
          <a:xfrm>
            <a:off x="548140" y="6372789"/>
            <a:ext cx="11090856" cy="414353"/>
          </a:xfrm>
          <a:prstGeom prst="rect">
            <a:avLst/>
          </a:prstGeom>
        </p:spPr>
        <p:txBody>
          <a:bodyPr wrap="square">
            <a:spAutoFit/>
          </a:bodyPr>
          <a:lstStyle/>
          <a:p>
            <a:pPr algn="ctr"/>
            <a:r>
              <a:rPr lang="en-US" sz="2040" dirty="0">
                <a:hlinkClick r:id="rId2"/>
              </a:rPr>
              <a:t>https://blogs.apache.org/sqoop/entry/apache_sqoop_overview</a:t>
            </a:r>
            <a:r>
              <a:rPr lang="en-US" sz="2040" dirty="0"/>
              <a:t> </a:t>
            </a:r>
          </a:p>
        </p:txBody>
      </p:sp>
      <p:grpSp>
        <p:nvGrpSpPr>
          <p:cNvPr id="8206" name="Group 8205"/>
          <p:cNvGrpSpPr/>
          <p:nvPr/>
        </p:nvGrpSpPr>
        <p:grpSpPr>
          <a:xfrm>
            <a:off x="6606821" y="1335364"/>
            <a:ext cx="5188416" cy="4998566"/>
            <a:chOff x="6246811" y="1154343"/>
            <a:chExt cx="5410200" cy="5055957"/>
          </a:xfrm>
        </p:grpSpPr>
        <p:sp>
          <p:nvSpPr>
            <p:cNvPr id="71" name="Freeform 70"/>
            <p:cNvSpPr/>
            <p:nvPr/>
          </p:nvSpPr>
          <p:spPr bwMode="auto">
            <a:xfrm>
              <a:off x="6569867" y="1154343"/>
              <a:ext cx="2267745" cy="2696601"/>
            </a:xfrm>
            <a:custGeom>
              <a:avLst/>
              <a:gdLst>
                <a:gd name="connsiteX0" fmla="*/ 213643 w 2861309"/>
                <a:gd name="connsiteY0" fmla="*/ 2915598 h 2915598"/>
                <a:gd name="connsiteX1" fmla="*/ 159052 w 2861309"/>
                <a:gd name="connsiteY1" fmla="*/ 513592 h 2915598"/>
                <a:gd name="connsiteX2" fmla="*/ 1987852 w 2861309"/>
                <a:gd name="connsiteY2" fmla="*/ 22273 h 2915598"/>
                <a:gd name="connsiteX3" fmla="*/ 2861309 w 2861309"/>
                <a:gd name="connsiteY3" fmla="*/ 936673 h 2915598"/>
                <a:gd name="connsiteX0" fmla="*/ 192904 w 2840570"/>
                <a:gd name="connsiteY0" fmla="*/ 2719527 h 2719527"/>
                <a:gd name="connsiteX1" fmla="*/ 138313 w 2840570"/>
                <a:gd name="connsiteY1" fmla="*/ 317521 h 2719527"/>
                <a:gd name="connsiteX2" fmla="*/ 1680213 w 2840570"/>
                <a:gd name="connsiteY2" fmla="*/ 71916 h 2719527"/>
                <a:gd name="connsiteX3" fmla="*/ 2840570 w 2840570"/>
                <a:gd name="connsiteY3" fmla="*/ 740602 h 2719527"/>
                <a:gd name="connsiteX0" fmla="*/ 256025 w 2903691"/>
                <a:gd name="connsiteY0" fmla="*/ 2655831 h 2655831"/>
                <a:gd name="connsiteX1" fmla="*/ 111777 w 2903691"/>
                <a:gd name="connsiteY1" fmla="*/ 472236 h 2655831"/>
                <a:gd name="connsiteX2" fmla="*/ 1743334 w 2903691"/>
                <a:gd name="connsiteY2" fmla="*/ 8220 h 2655831"/>
                <a:gd name="connsiteX3" fmla="*/ 2903691 w 2903691"/>
                <a:gd name="connsiteY3" fmla="*/ 676906 h 2655831"/>
                <a:gd name="connsiteX0" fmla="*/ 376387 w 2862671"/>
                <a:gd name="connsiteY0" fmla="*/ 2628272 h 2628272"/>
                <a:gd name="connsiteX1" fmla="*/ 70757 w 2862671"/>
                <a:gd name="connsiteY1" fmla="*/ 471979 h 2628272"/>
                <a:gd name="connsiteX2" fmla="*/ 1702314 w 2862671"/>
                <a:gd name="connsiteY2" fmla="*/ 7963 h 2628272"/>
                <a:gd name="connsiteX3" fmla="*/ 2862671 w 2862671"/>
                <a:gd name="connsiteY3" fmla="*/ 676649 h 2628272"/>
                <a:gd name="connsiteX0" fmla="*/ 152529 w 2979508"/>
                <a:gd name="connsiteY0" fmla="*/ 2697192 h 2697192"/>
                <a:gd name="connsiteX1" fmla="*/ 187594 w 2979508"/>
                <a:gd name="connsiteY1" fmla="*/ 472645 h 2697192"/>
                <a:gd name="connsiteX2" fmla="*/ 1819151 w 2979508"/>
                <a:gd name="connsiteY2" fmla="*/ 8629 h 2697192"/>
                <a:gd name="connsiteX3" fmla="*/ 2979508 w 2979508"/>
                <a:gd name="connsiteY3" fmla="*/ 677315 h 2697192"/>
              </a:gdLst>
              <a:ahLst/>
              <a:cxnLst>
                <a:cxn ang="0">
                  <a:pos x="connsiteX0" y="connsiteY0"/>
                </a:cxn>
                <a:cxn ang="0">
                  <a:pos x="connsiteX1" y="connsiteY1"/>
                </a:cxn>
                <a:cxn ang="0">
                  <a:pos x="connsiteX2" y="connsiteY2"/>
                </a:cxn>
                <a:cxn ang="0">
                  <a:pos x="connsiteX3" y="connsiteY3"/>
                </a:cxn>
              </a:cxnLst>
              <a:rect l="l" t="t" r="r" b="b"/>
              <a:pathLst>
                <a:path w="2979508" h="2697192">
                  <a:moveTo>
                    <a:pt x="152529" y="2697192"/>
                  </a:moveTo>
                  <a:cubicBezTo>
                    <a:pt x="-22617" y="1737299"/>
                    <a:pt x="-90176" y="920739"/>
                    <a:pt x="187594" y="472645"/>
                  </a:cubicBezTo>
                  <a:cubicBezTo>
                    <a:pt x="465364" y="24551"/>
                    <a:pt x="1353832" y="-25483"/>
                    <a:pt x="1819151" y="8629"/>
                  </a:cubicBezTo>
                  <a:cubicBezTo>
                    <a:pt x="2284470" y="42741"/>
                    <a:pt x="2767967" y="255371"/>
                    <a:pt x="2979508" y="677315"/>
                  </a:cubicBezTo>
                </a:path>
              </a:pathLst>
            </a:custGeom>
            <a:ln w="57150">
              <a:solidFill>
                <a:schemeClr val="accent3"/>
              </a:solidFill>
              <a:prstDash val="sysDot"/>
              <a:headEnd type="stealth" w="med" len="med"/>
              <a:tailEnd type="stealth"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72" name="Rounded Rectangle 71"/>
            <p:cNvSpPr/>
            <p:nvPr/>
          </p:nvSpPr>
          <p:spPr>
            <a:xfrm>
              <a:off x="8304212" y="1828800"/>
              <a:ext cx="3352799" cy="43815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2448" b="1" dirty="0" err="1">
                  <a:solidFill>
                    <a:schemeClr val="accent1"/>
                  </a:solidFill>
                  <a:latin typeface="+mj-lt"/>
                </a:rPr>
                <a:t>Hadoop</a:t>
              </a:r>
              <a:endParaRPr lang="en-US" sz="1836" b="1" dirty="0">
                <a:solidFill>
                  <a:schemeClr val="accent1"/>
                </a:solidFill>
                <a:latin typeface="+mj-lt"/>
              </a:endParaRPr>
            </a:p>
          </p:txBody>
        </p:sp>
        <p:sp>
          <p:nvSpPr>
            <p:cNvPr id="73" name="Can 72"/>
            <p:cNvSpPr/>
            <p:nvPr/>
          </p:nvSpPr>
          <p:spPr bwMode="auto">
            <a:xfrm>
              <a:off x="6627811" y="3820817"/>
              <a:ext cx="1143000" cy="1295400"/>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a:gradFill>
                    <a:gsLst>
                      <a:gs pos="0">
                        <a:srgbClr val="FFFFFF"/>
                      </a:gs>
                      <a:gs pos="100000">
                        <a:srgbClr val="FFFFFF"/>
                      </a:gs>
                    </a:gsLst>
                    <a:lin ang="5400000" scaled="0"/>
                  </a:gradFill>
                </a:rPr>
                <a:t>RDBMS</a:t>
              </a:r>
            </a:p>
          </p:txBody>
        </p:sp>
        <p:sp>
          <p:nvSpPr>
            <p:cNvPr id="74" name="Flowchart: Predefined Process 73"/>
            <p:cNvSpPr/>
            <p:nvPr/>
          </p:nvSpPr>
          <p:spPr bwMode="auto">
            <a:xfrm>
              <a:off x="8685211" y="36576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5" name="Flowchart: Predefined Process 74"/>
            <p:cNvSpPr/>
            <p:nvPr/>
          </p:nvSpPr>
          <p:spPr bwMode="auto">
            <a:xfrm>
              <a:off x="8685211" y="44958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6" name="Flowchart: Predefined Process 75"/>
            <p:cNvSpPr/>
            <p:nvPr/>
          </p:nvSpPr>
          <p:spPr bwMode="auto">
            <a:xfrm>
              <a:off x="8685211" y="5334000"/>
              <a:ext cx="999545"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7" name="Flowchart: Predefined Process 76"/>
            <p:cNvSpPr/>
            <p:nvPr/>
          </p:nvSpPr>
          <p:spPr bwMode="auto">
            <a:xfrm>
              <a:off x="8685210" y="2819400"/>
              <a:ext cx="999546" cy="647700"/>
            </a:xfrm>
            <a:prstGeom prst="flowChartPredefined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chemeClr val="bg1"/>
                  </a:solidFill>
                </a:rPr>
                <a:t>Map</a:t>
              </a:r>
            </a:p>
          </p:txBody>
        </p:sp>
        <p:sp>
          <p:nvSpPr>
            <p:cNvPr id="78" name="Flowchart: Document 77"/>
            <p:cNvSpPr/>
            <p:nvPr/>
          </p:nvSpPr>
          <p:spPr bwMode="auto">
            <a:xfrm>
              <a:off x="10361611" y="28302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9" name="Flowchart: Document 78"/>
            <p:cNvSpPr/>
            <p:nvPr/>
          </p:nvSpPr>
          <p:spPr bwMode="auto">
            <a:xfrm>
              <a:off x="10361611" y="36684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0" name="Flowchart: Document 79"/>
            <p:cNvSpPr/>
            <p:nvPr/>
          </p:nvSpPr>
          <p:spPr bwMode="auto">
            <a:xfrm>
              <a:off x="10361611" y="45066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1" name="Flowchart: Document 80"/>
            <p:cNvSpPr/>
            <p:nvPr/>
          </p:nvSpPr>
          <p:spPr bwMode="auto">
            <a:xfrm>
              <a:off x="10361611" y="5344817"/>
              <a:ext cx="838200" cy="609600"/>
            </a:xfrm>
            <a:prstGeom prst="flowChartDocumen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82" name="Straight Arrow Connector 81"/>
            <p:cNvCxnSpPr>
              <a:endCxn id="77" idx="1"/>
            </p:cNvCxnSpPr>
            <p:nvPr/>
          </p:nvCxnSpPr>
          <p:spPr>
            <a:xfrm flipV="1">
              <a:off x="7770811" y="3143251"/>
              <a:ext cx="914399" cy="10817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73" idx="4"/>
              <a:endCxn id="75" idx="1"/>
            </p:cNvCxnSpPr>
            <p:nvPr/>
          </p:nvCxnSpPr>
          <p:spPr>
            <a:xfrm>
              <a:off x="7770812" y="4468517"/>
              <a:ext cx="914399" cy="35113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4" name="Straight Arrow Connector 83"/>
            <p:cNvCxnSpPr>
              <a:endCxn id="76" idx="1"/>
            </p:cNvCxnSpPr>
            <p:nvPr/>
          </p:nvCxnSpPr>
          <p:spPr>
            <a:xfrm>
              <a:off x="7770811" y="4644083"/>
              <a:ext cx="914400" cy="1013767"/>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5" name="Straight Arrow Connector 84"/>
            <p:cNvCxnSpPr>
              <a:endCxn id="74" idx="1"/>
            </p:cNvCxnSpPr>
            <p:nvPr/>
          </p:nvCxnSpPr>
          <p:spPr>
            <a:xfrm flipV="1">
              <a:off x="7770811" y="3981450"/>
              <a:ext cx="914400" cy="32385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77" idx="3"/>
              <a:endCxn id="78" idx="1"/>
            </p:cNvCxnSpPr>
            <p:nvPr/>
          </p:nvCxnSpPr>
          <p:spPr>
            <a:xfrm flipV="1">
              <a:off x="9684756" y="3135018"/>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7" name="Straight Arrow Connector 86"/>
            <p:cNvCxnSpPr>
              <a:stCxn id="74" idx="3"/>
              <a:endCxn id="79" idx="1"/>
            </p:cNvCxnSpPr>
            <p:nvPr/>
          </p:nvCxnSpPr>
          <p:spPr>
            <a:xfrm flipV="1">
              <a:off x="9684756" y="39732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75" idx="3"/>
              <a:endCxn id="80" idx="1"/>
            </p:cNvCxnSpPr>
            <p:nvPr/>
          </p:nvCxnSpPr>
          <p:spPr>
            <a:xfrm flipV="1">
              <a:off x="9684756" y="4811417"/>
              <a:ext cx="676855" cy="8233"/>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cxnSp>
          <p:nvCxnSpPr>
            <p:cNvPr id="89" name="Straight Arrow Connector 88"/>
            <p:cNvCxnSpPr>
              <a:stCxn id="76" idx="3"/>
              <a:endCxn id="81" idx="1"/>
            </p:cNvCxnSpPr>
            <p:nvPr/>
          </p:nvCxnSpPr>
          <p:spPr>
            <a:xfrm flipV="1">
              <a:off x="9684756" y="5649618"/>
              <a:ext cx="676855" cy="8232"/>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8685211" y="2452301"/>
              <a:ext cx="1055067" cy="291445"/>
            </a:xfrm>
            <a:prstGeom prst="rect">
              <a:avLst/>
            </a:prstGeom>
            <a:noFill/>
          </p:spPr>
          <p:txBody>
            <a:bodyPr wrap="none" lIns="0" tIns="0" rIns="0" bIns="0" rtlCol="0">
              <a:spAutoFit/>
            </a:bodyPr>
            <a:lstStyle/>
            <a:p>
              <a:r>
                <a:rPr lang="en-US" sz="1836" spc="-71" dirty="0" err="1">
                  <a:solidFill>
                    <a:schemeClr val="bg1">
                      <a:lumMod val="85000"/>
                      <a:lumOff val="15000"/>
                    </a:schemeClr>
                  </a:solidFill>
                </a:rPr>
                <a:t>Sqoop</a:t>
              </a:r>
              <a:r>
                <a:rPr lang="en-US" sz="1836" spc="-71" dirty="0">
                  <a:solidFill>
                    <a:schemeClr val="bg1">
                      <a:lumMod val="85000"/>
                      <a:lumOff val="15000"/>
                    </a:schemeClr>
                  </a:solidFill>
                </a:rPr>
                <a:t> job</a:t>
              </a:r>
            </a:p>
          </p:txBody>
        </p:sp>
        <p:sp>
          <p:nvSpPr>
            <p:cNvPr id="91" name="TextBox 90"/>
            <p:cNvSpPr txBox="1"/>
            <p:nvPr/>
          </p:nvSpPr>
          <p:spPr>
            <a:xfrm>
              <a:off x="10209211" y="2466201"/>
              <a:ext cx="1404825" cy="291445"/>
            </a:xfrm>
            <a:prstGeom prst="rect">
              <a:avLst/>
            </a:prstGeom>
            <a:noFill/>
          </p:spPr>
          <p:txBody>
            <a:bodyPr wrap="none" lIns="0" tIns="0" rIns="0" bIns="0" rtlCol="0">
              <a:spAutoFit/>
            </a:bodyPr>
            <a:lstStyle/>
            <a:p>
              <a:r>
                <a:rPr lang="en-US" sz="1836" spc="-71" dirty="0">
                  <a:solidFill>
                    <a:schemeClr val="bg1">
                      <a:lumMod val="85000"/>
                      <a:lumOff val="15000"/>
                    </a:schemeClr>
                  </a:solidFill>
                </a:rPr>
                <a:t>HDFS Storage</a:t>
              </a:r>
            </a:p>
          </p:txBody>
        </p:sp>
        <p:sp>
          <p:nvSpPr>
            <p:cNvPr id="92" name="Rectangle 91"/>
            <p:cNvSpPr/>
            <p:nvPr/>
          </p:nvSpPr>
          <p:spPr bwMode="auto">
            <a:xfrm>
              <a:off x="6246811" y="1752600"/>
              <a:ext cx="1981200" cy="5334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040" dirty="0" err="1">
                  <a:solidFill>
                    <a:schemeClr val="accent1"/>
                  </a:solidFill>
                </a:rPr>
                <a:t>Sqoop</a:t>
              </a:r>
              <a:r>
                <a:rPr lang="en-US" sz="2040" dirty="0">
                  <a:solidFill>
                    <a:schemeClr val="accent1"/>
                  </a:solidFill>
                </a:rPr>
                <a:t> Export</a:t>
              </a:r>
            </a:p>
          </p:txBody>
        </p:sp>
        <p:sp>
          <p:nvSpPr>
            <p:cNvPr id="93" name="TextBox 92"/>
            <p:cNvSpPr txBox="1"/>
            <p:nvPr/>
          </p:nvSpPr>
          <p:spPr>
            <a:xfrm>
              <a:off x="6780211" y="3009900"/>
              <a:ext cx="1213546" cy="582891"/>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1. Gather </a:t>
              </a:r>
              <a:br>
                <a:rPr lang="en-US" sz="1836" spc="-71" dirty="0">
                  <a:gradFill>
                    <a:gsLst>
                      <a:gs pos="2917">
                        <a:schemeClr val="tx1"/>
                      </a:gs>
                      <a:gs pos="30000">
                        <a:schemeClr val="tx1"/>
                      </a:gs>
                    </a:gsLst>
                    <a:lin ang="5400000" scaled="0"/>
                  </a:gradFill>
                </a:rPr>
              </a:br>
              <a:r>
                <a:rPr lang="en-US" sz="1836" spc="-71" dirty="0">
                  <a:gradFill>
                    <a:gsLst>
                      <a:gs pos="2917">
                        <a:schemeClr val="tx1"/>
                      </a:gs>
                      <a:gs pos="30000">
                        <a:schemeClr val="tx1"/>
                      </a:gs>
                    </a:gsLst>
                    <a:lin ang="5400000" scaled="0"/>
                  </a:gradFill>
                </a:rPr>
                <a:t>    Metadata</a:t>
              </a:r>
            </a:p>
          </p:txBody>
        </p:sp>
        <p:sp>
          <p:nvSpPr>
            <p:cNvPr id="94" name="TextBox 93"/>
            <p:cNvSpPr txBox="1"/>
            <p:nvPr/>
          </p:nvSpPr>
          <p:spPr>
            <a:xfrm>
              <a:off x="8541566" y="1170801"/>
              <a:ext cx="2460095" cy="291445"/>
            </a:xfrm>
            <a:prstGeom prst="rect">
              <a:avLst/>
            </a:prstGeom>
            <a:noFill/>
          </p:spPr>
          <p:txBody>
            <a:bodyPr wrap="none" lIns="0" tIns="0" rIns="0" bIns="0" rtlCol="0">
              <a:spAutoFit/>
            </a:bodyPr>
            <a:lstStyle/>
            <a:p>
              <a:r>
                <a:rPr lang="en-US" sz="1836" spc="-71" dirty="0">
                  <a:gradFill>
                    <a:gsLst>
                      <a:gs pos="2917">
                        <a:schemeClr val="tx1"/>
                      </a:gs>
                      <a:gs pos="30000">
                        <a:schemeClr val="tx1"/>
                      </a:gs>
                    </a:gsLst>
                    <a:lin ang="5400000" scaled="0"/>
                  </a:gradFill>
                </a:rPr>
                <a:t>2. Submit Map-Only Job</a:t>
              </a:r>
            </a:p>
          </p:txBody>
        </p:sp>
      </p:grpSp>
    </p:spTree>
    <p:extLst>
      <p:ext uri="{BB962C8B-B14F-4D97-AF65-F5344CB8AC3E}">
        <p14:creationId xmlns:p14="http://schemas.microsoft.com/office/powerpoint/2010/main" val="22470474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Hive</a:t>
            </a:r>
          </a:p>
        </p:txBody>
      </p:sp>
    </p:spTree>
    <p:extLst>
      <p:ext uri="{BB962C8B-B14F-4D97-AF65-F5344CB8AC3E}">
        <p14:creationId xmlns:p14="http://schemas.microsoft.com/office/powerpoint/2010/main" val="393466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Lab</a:t>
            </a:r>
            <a:br>
              <a:rPr lang="en-US" dirty="0"/>
            </a:br>
            <a:r>
              <a:rPr lang="en-US" sz="7200" dirty="0">
                <a:solidFill>
                  <a:srgbClr val="00BCF2"/>
                </a:solidFill>
              </a:rPr>
              <a:t>https://goo.gl/Ls4YmC</a:t>
            </a:r>
            <a:endParaRPr lang="en-US" dirty="0">
              <a:solidFill>
                <a:srgbClr val="00BCF2"/>
              </a:solidFill>
            </a:endParaRPr>
          </a:p>
        </p:txBody>
      </p:sp>
    </p:spTree>
    <p:extLst>
      <p:ext uri="{BB962C8B-B14F-4D97-AF65-F5344CB8AC3E}">
        <p14:creationId xmlns:p14="http://schemas.microsoft.com/office/powerpoint/2010/main" val="101027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50"/>
            <a:ext cx="11887200" cy="738536"/>
          </a:xfrm>
        </p:spPr>
        <p:txBody>
          <a:bodyPr/>
          <a:lstStyle/>
          <a:p>
            <a:r>
              <a:rPr lang="en-US" dirty="0"/>
              <a:t>Lots of stuff: </a:t>
            </a:r>
            <a:r>
              <a:rPr lang="en-US" dirty="0">
                <a:hlinkClick r:id="rId3"/>
              </a:rPr>
              <a:t>https://github.com/Azure-Readiness</a:t>
            </a:r>
            <a:endParaRPr lang="en-US" dirty="0"/>
          </a:p>
        </p:txBody>
      </p:sp>
      <p:sp>
        <p:nvSpPr>
          <p:cNvPr id="2" name="Title 1"/>
          <p:cNvSpPr>
            <a:spLocks noGrp="1"/>
          </p:cNvSpPr>
          <p:nvPr>
            <p:ph type="title"/>
          </p:nvPr>
        </p:nvSpPr>
        <p:spPr/>
        <p:txBody>
          <a:bodyPr/>
          <a:lstStyle/>
          <a:p>
            <a:r>
              <a:rPr lang="en-US" dirty="0"/>
              <a:t>Online resources</a:t>
            </a:r>
          </a:p>
        </p:txBody>
      </p:sp>
      <p:sp>
        <p:nvSpPr>
          <p:cNvPr id="11" name="Text Placeholder 7"/>
          <p:cNvSpPr txBox="1">
            <a:spLocks/>
          </p:cNvSpPr>
          <p:nvPr/>
        </p:nvSpPr>
        <p:spPr>
          <a:xfrm>
            <a:off x="274639" y="2868961"/>
            <a:ext cx="12068300" cy="134130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400"/>
              </a:spcBef>
              <a:buClr>
                <a:srgbClr val="68217A"/>
              </a:buClr>
            </a:pPr>
            <a:r>
              <a:rPr lang="en-US" sz="3799" dirty="0">
                <a:gradFill>
                  <a:gsLst>
                    <a:gs pos="1250">
                      <a:srgbClr val="FFFFFF"/>
                    </a:gs>
                    <a:gs pos="100000">
                      <a:srgbClr val="FFFFFF"/>
                    </a:gs>
                  </a:gsLst>
                  <a:lin ang="5400000" scaled="0"/>
                </a:gradFill>
              </a:rPr>
              <a:t>Free online training at Microsoft Virtual Academy</a:t>
            </a:r>
          </a:p>
          <a:p>
            <a:pPr marL="246102" lvl="1" indent="0" defTabSz="932563">
              <a:spcBef>
                <a:spcPts val="2400"/>
              </a:spcBef>
              <a:buClr>
                <a:srgbClr val="68217A"/>
              </a:buClr>
              <a:buNone/>
            </a:pPr>
            <a:r>
              <a:rPr lang="en-US" sz="2167" u="sng" dirty="0">
                <a:solidFill>
                  <a:srgbClr val="0072C6">
                    <a:lumMod val="60000"/>
                    <a:lumOff val="40000"/>
                  </a:srgbClr>
                </a:solidFill>
                <a:latin typeface="Segoe UI Light"/>
                <a:hlinkClick r:id="rId5"/>
              </a:rPr>
              <a:t>microsoftvirtualacademy.com</a:t>
            </a:r>
            <a:r>
              <a:rPr lang="en-US" sz="2167" dirty="0">
                <a:solidFill>
                  <a:srgbClr val="0072C6">
                    <a:lumMod val="60000"/>
                    <a:lumOff val="40000"/>
                  </a:srgbClr>
                </a:solidFill>
                <a:latin typeface="Segoe UI Light"/>
                <a:hlinkClick r:id="rId5"/>
              </a:rPr>
              <a:t> </a:t>
            </a:r>
            <a:endParaRPr lang="en-US" sz="2167"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630855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500"/>
                                  </p:stCondLst>
                                  <p:childTnLst>
                                    <p:animMotion origin="layout" path="M -0.02413 2.57376E-6 L 2.26704E-6 2.57376E-6 " pathEditMode="relative" rAng="0" ptsTypes="AA">
                                      <p:cBhvr>
                                        <p:cTn id="9" dur="500" fill="hold"/>
                                        <p:tgtEl>
                                          <p:spTgt spid="1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sz="3600" dirty="0"/>
            </a:br>
            <a:r>
              <a:rPr lang="en-US" sz="3600" dirty="0"/>
              <a:t>Francesco Scullino</a:t>
            </a:r>
            <a:br>
              <a:rPr lang="en-US" sz="3600" dirty="0"/>
            </a:br>
            <a:br>
              <a:rPr lang="en-US" sz="3600" dirty="0"/>
            </a:br>
            <a:r>
              <a:rPr lang="en-US" sz="3600" dirty="0">
                <a:solidFill>
                  <a:srgbClr val="00BCF2"/>
                </a:solidFill>
              </a:rPr>
              <a:t>scullino@ismb.it</a:t>
            </a:r>
            <a:br>
              <a:rPr lang="en-US" sz="3600" dirty="0">
                <a:solidFill>
                  <a:srgbClr val="00BCF2"/>
                </a:solidFill>
              </a:rPr>
            </a:br>
            <a:r>
              <a:rPr lang="en-US" sz="3600" dirty="0">
                <a:solidFill>
                  <a:srgbClr val="00BCF2"/>
                </a:solidFill>
              </a:rPr>
              <a:t>v-frscul@microsoft.com</a:t>
            </a:r>
            <a:endParaRPr lang="it-IT" sz="3600" dirty="0">
              <a:solidFill>
                <a:srgbClr val="00BCF2"/>
              </a:solidFill>
            </a:endParaRPr>
          </a:p>
        </p:txBody>
      </p:sp>
    </p:spTree>
    <p:extLst>
      <p:ext uri="{BB962C8B-B14F-4D97-AF65-F5344CB8AC3E}">
        <p14:creationId xmlns:p14="http://schemas.microsoft.com/office/powerpoint/2010/main" val="31118445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overview</a:t>
            </a:r>
          </a:p>
        </p:txBody>
      </p:sp>
    </p:spTree>
    <p:extLst>
      <p:ext uri="{BB962C8B-B14F-4D97-AF65-F5344CB8AC3E}">
        <p14:creationId xmlns:p14="http://schemas.microsoft.com/office/powerpoint/2010/main" val="18271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45860"/>
          </a:xfrm>
        </p:spPr>
        <p:txBody>
          <a:bodyPr/>
          <a:lstStyle/>
          <a:p>
            <a:r>
              <a:rPr lang="en-US" dirty="0"/>
              <a:t>Many definitions:</a:t>
            </a:r>
          </a:p>
          <a:p>
            <a:pPr lvl="1"/>
            <a:r>
              <a:rPr lang="en-US" dirty="0"/>
              <a:t>Big data is high </a:t>
            </a:r>
            <a:r>
              <a:rPr lang="en-US" b="1" dirty="0"/>
              <a:t>volume</a:t>
            </a:r>
            <a:r>
              <a:rPr lang="en-US" dirty="0"/>
              <a:t>, high </a:t>
            </a:r>
            <a:r>
              <a:rPr lang="en-US" b="1" dirty="0"/>
              <a:t>velocity</a:t>
            </a:r>
            <a:r>
              <a:rPr lang="en-US" dirty="0"/>
              <a:t>, and/or high </a:t>
            </a:r>
            <a:r>
              <a:rPr lang="en-US" b="1" dirty="0"/>
              <a:t>variety</a:t>
            </a:r>
            <a:r>
              <a:rPr lang="en-US" dirty="0"/>
              <a:t> information assets that require new forms of processing to enable enhanced decision making, insight discovery and process optimization </a:t>
            </a:r>
            <a:r>
              <a:rPr lang="en-US" sz="1400" dirty="0"/>
              <a:t>Gartner 2012</a:t>
            </a:r>
          </a:p>
          <a:p>
            <a:pPr lvl="1"/>
            <a:r>
              <a:rPr lang="en-US" dirty="0"/>
              <a:t>….</a:t>
            </a:r>
          </a:p>
          <a:p>
            <a:pPr lvl="1"/>
            <a:r>
              <a:rPr lang="it-IT" dirty="0"/>
              <a:t>Big Data happens when the data you have to process is bigger than what you can process in the given time with current technologies </a:t>
            </a:r>
            <a:r>
              <a:rPr lang="it-IT" sz="1400" dirty="0"/>
              <a:t>Silicon Angle</a:t>
            </a:r>
          </a:p>
          <a:p>
            <a:pPr lvl="1"/>
            <a:endParaRPr lang="it-IT" sz="1400" dirty="0"/>
          </a:p>
          <a:p>
            <a:endParaRPr lang="it-IT" dirty="0"/>
          </a:p>
          <a:p>
            <a:r>
              <a:rPr lang="it-IT" dirty="0"/>
              <a:t>Big Data is often described using 3/4/5 V</a:t>
            </a:r>
          </a:p>
        </p:txBody>
      </p:sp>
      <p:sp>
        <p:nvSpPr>
          <p:cNvPr id="3" name="Title 2"/>
          <p:cNvSpPr>
            <a:spLocks noGrp="1"/>
          </p:cNvSpPr>
          <p:nvPr>
            <p:ph type="title"/>
          </p:nvPr>
        </p:nvSpPr>
        <p:spPr/>
        <p:txBody>
          <a:bodyPr/>
          <a:lstStyle/>
          <a:p>
            <a:r>
              <a:rPr lang="it-IT" dirty="0"/>
              <a:t>What is Big Data?</a:t>
            </a:r>
          </a:p>
        </p:txBody>
      </p:sp>
    </p:spTree>
    <p:extLst>
      <p:ext uri="{BB962C8B-B14F-4D97-AF65-F5344CB8AC3E}">
        <p14:creationId xmlns:p14="http://schemas.microsoft.com/office/powerpoint/2010/main" val="42882201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53144"/>
          </a:xfrm>
        </p:spPr>
        <p:txBody>
          <a:bodyPr/>
          <a:lstStyle/>
          <a:p>
            <a:pPr marL="101600"/>
            <a:r>
              <a:rPr lang="it-IT" dirty="0"/>
              <a:t>Refer to the </a:t>
            </a:r>
            <a:r>
              <a:rPr lang="it-IT" b="1" dirty="0"/>
              <a:t>large amount </a:t>
            </a:r>
            <a:r>
              <a:rPr lang="it-IT" dirty="0"/>
              <a:t>of data to be stored and analyzed</a:t>
            </a:r>
          </a:p>
          <a:p>
            <a:pPr marL="101600"/>
            <a:endParaRPr lang="it-IT" dirty="0"/>
          </a:p>
          <a:p>
            <a:pPr marL="342900" lvl="1"/>
            <a:r>
              <a:rPr lang="it-IT" dirty="0"/>
              <a:t>Traditional storage have upper memory limits</a:t>
            </a:r>
          </a:p>
          <a:p>
            <a:endParaRPr lang="it-IT" dirty="0"/>
          </a:p>
        </p:txBody>
      </p:sp>
      <p:sp>
        <p:nvSpPr>
          <p:cNvPr id="3" name="Title 2"/>
          <p:cNvSpPr>
            <a:spLocks noGrp="1"/>
          </p:cNvSpPr>
          <p:nvPr>
            <p:ph type="title"/>
          </p:nvPr>
        </p:nvSpPr>
        <p:spPr/>
        <p:txBody>
          <a:bodyPr/>
          <a:lstStyle/>
          <a:p>
            <a:r>
              <a:rPr lang="it-IT" dirty="0"/>
              <a:t>Volume</a:t>
            </a:r>
          </a:p>
        </p:txBody>
      </p:sp>
      <p:pic>
        <p:nvPicPr>
          <p:cNvPr id="4" name="Picture 3"/>
          <p:cNvPicPr>
            <a:picLocks noChangeAspect="1"/>
          </p:cNvPicPr>
          <p:nvPr/>
        </p:nvPicPr>
        <p:blipFill>
          <a:blip r:embed="rId2"/>
          <a:stretch>
            <a:fillRect/>
          </a:stretch>
        </p:blipFill>
        <p:spPr>
          <a:xfrm>
            <a:off x="7742237" y="3878262"/>
            <a:ext cx="4114800" cy="2152356"/>
          </a:xfrm>
          <a:prstGeom prst="rect">
            <a:avLst/>
          </a:prstGeom>
        </p:spPr>
      </p:pic>
    </p:spTree>
    <p:extLst>
      <p:ext uri="{BB962C8B-B14F-4D97-AF65-F5344CB8AC3E}">
        <p14:creationId xmlns:p14="http://schemas.microsoft.com/office/powerpoint/2010/main" val="924259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782300"/>
          </a:xfrm>
        </p:spPr>
        <p:txBody>
          <a:bodyPr/>
          <a:lstStyle/>
          <a:p>
            <a:pPr marL="0" indent="-482600"/>
            <a:r>
              <a:rPr lang="it-IT" dirty="0"/>
              <a:t>Refer to the </a:t>
            </a:r>
            <a:r>
              <a:rPr lang="it-IT" b="1" dirty="0"/>
              <a:t>speed</a:t>
            </a:r>
            <a:r>
              <a:rPr lang="it-IT" dirty="0"/>
              <a:t> at which new data are generated shared</a:t>
            </a:r>
          </a:p>
          <a:p>
            <a:pPr marL="241300" lvl="1" indent="-482600"/>
            <a:endParaRPr lang="it-IT" dirty="0"/>
          </a:p>
          <a:p>
            <a:pPr marL="241300" lvl="1" indent="-482600"/>
            <a:r>
              <a:rPr lang="it-IT" dirty="0"/>
              <a:t>It needs technologies to analyze data in near real time or real time</a:t>
            </a:r>
          </a:p>
          <a:p>
            <a:endParaRPr lang="it-IT" dirty="0"/>
          </a:p>
        </p:txBody>
      </p:sp>
      <p:sp>
        <p:nvSpPr>
          <p:cNvPr id="2" name="Title 1"/>
          <p:cNvSpPr>
            <a:spLocks noGrp="1"/>
          </p:cNvSpPr>
          <p:nvPr>
            <p:ph type="title"/>
          </p:nvPr>
        </p:nvSpPr>
        <p:spPr/>
        <p:txBody>
          <a:bodyPr/>
          <a:lstStyle/>
          <a:p>
            <a:r>
              <a:rPr lang="it-IT" dirty="0"/>
              <a:t>Velocity</a:t>
            </a:r>
          </a:p>
        </p:txBody>
      </p:sp>
      <p:pic>
        <p:nvPicPr>
          <p:cNvPr id="4" name="Picture 3"/>
          <p:cNvPicPr>
            <a:picLocks noChangeAspect="1"/>
          </p:cNvPicPr>
          <p:nvPr/>
        </p:nvPicPr>
        <p:blipFill>
          <a:blip r:embed="rId2"/>
          <a:stretch>
            <a:fillRect/>
          </a:stretch>
        </p:blipFill>
        <p:spPr>
          <a:xfrm>
            <a:off x="9418637" y="3837866"/>
            <a:ext cx="2209800" cy="2662409"/>
          </a:xfrm>
          <a:prstGeom prst="rect">
            <a:avLst/>
          </a:prstGeom>
        </p:spPr>
      </p:pic>
    </p:spTree>
    <p:extLst>
      <p:ext uri="{BB962C8B-B14F-4D97-AF65-F5344CB8AC3E}">
        <p14:creationId xmlns:p14="http://schemas.microsoft.com/office/powerpoint/2010/main" val="2970153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13845"/>
          </a:xfrm>
        </p:spPr>
        <p:txBody>
          <a:bodyPr/>
          <a:lstStyle/>
          <a:p>
            <a:pPr marL="101600"/>
            <a:r>
              <a:rPr lang="it-IT" dirty="0"/>
              <a:t>Refer to the </a:t>
            </a:r>
            <a:r>
              <a:rPr lang="it-IT" b="1" dirty="0"/>
              <a:t>different types </a:t>
            </a:r>
            <a:r>
              <a:rPr lang="it-IT" dirty="0"/>
              <a:t>of data we can process</a:t>
            </a:r>
          </a:p>
          <a:p>
            <a:pPr marL="342900" lvl="1" indent="0">
              <a:buNone/>
            </a:pPr>
            <a:endParaRPr lang="it-IT" dirty="0"/>
          </a:p>
          <a:p>
            <a:pPr marL="342900" lvl="1" indent="0">
              <a:buNone/>
            </a:pPr>
            <a:r>
              <a:rPr lang="it-IT" dirty="0"/>
              <a:t>Structured</a:t>
            </a:r>
          </a:p>
          <a:p>
            <a:pPr marL="342900" lvl="1" indent="0">
              <a:buNone/>
            </a:pPr>
            <a:endParaRPr lang="it-IT" dirty="0"/>
          </a:p>
          <a:p>
            <a:pPr lvl="1"/>
            <a:endParaRPr lang="it-IT" dirty="0"/>
          </a:p>
          <a:p>
            <a:pPr lvl="1"/>
            <a:endParaRPr lang="it-IT" dirty="0"/>
          </a:p>
          <a:p>
            <a:pPr lvl="1"/>
            <a:endParaRPr lang="it-IT" dirty="0"/>
          </a:p>
          <a:p>
            <a:pPr marL="342900" lvl="1" indent="0">
              <a:buNone/>
            </a:pPr>
            <a:endParaRPr lang="it-IT" dirty="0"/>
          </a:p>
          <a:p>
            <a:pPr marL="342900" lvl="1" indent="0">
              <a:buNone/>
            </a:pPr>
            <a:r>
              <a:rPr lang="it-IT" dirty="0"/>
              <a:t>Semi-structured</a:t>
            </a:r>
          </a:p>
          <a:p>
            <a:pPr lvl="1"/>
            <a:endParaRPr lang="it-IT" dirty="0"/>
          </a:p>
          <a:p>
            <a:pPr lvl="1"/>
            <a:endParaRPr lang="it-IT" dirty="0"/>
          </a:p>
          <a:p>
            <a:pPr lvl="1"/>
            <a:endParaRPr lang="it-IT" dirty="0"/>
          </a:p>
          <a:p>
            <a:pPr marL="342900" lvl="1" indent="0">
              <a:buNone/>
            </a:pPr>
            <a:endParaRPr lang="it-IT" dirty="0"/>
          </a:p>
        </p:txBody>
      </p:sp>
      <p:sp>
        <p:nvSpPr>
          <p:cNvPr id="3" name="Title 2"/>
          <p:cNvSpPr>
            <a:spLocks noGrp="1"/>
          </p:cNvSpPr>
          <p:nvPr>
            <p:ph type="title"/>
          </p:nvPr>
        </p:nvSpPr>
        <p:spPr/>
        <p:txBody>
          <a:bodyPr/>
          <a:lstStyle/>
          <a:p>
            <a:r>
              <a:rPr lang="it-IT" dirty="0"/>
              <a:t>Variety</a:t>
            </a:r>
          </a:p>
        </p:txBody>
      </p:sp>
      <p:pic>
        <p:nvPicPr>
          <p:cNvPr id="5" name="Picture 4"/>
          <p:cNvPicPr>
            <a:picLocks noChangeAspect="1"/>
          </p:cNvPicPr>
          <p:nvPr/>
        </p:nvPicPr>
        <p:blipFill>
          <a:blip r:embed="rId2"/>
          <a:stretch>
            <a:fillRect/>
          </a:stretch>
        </p:blipFill>
        <p:spPr>
          <a:xfrm>
            <a:off x="7216790" y="2759903"/>
            <a:ext cx="2791874" cy="1870556"/>
          </a:xfrm>
          <a:prstGeom prst="rect">
            <a:avLst/>
          </a:prstGeom>
        </p:spPr>
      </p:pic>
      <p:pic>
        <p:nvPicPr>
          <p:cNvPr id="4" name="Picture 3"/>
          <p:cNvPicPr>
            <a:picLocks noChangeAspect="1"/>
          </p:cNvPicPr>
          <p:nvPr/>
        </p:nvPicPr>
        <p:blipFill>
          <a:blip r:embed="rId3"/>
          <a:stretch>
            <a:fillRect/>
          </a:stretch>
        </p:blipFill>
        <p:spPr>
          <a:xfrm>
            <a:off x="9276811" y="3573462"/>
            <a:ext cx="2247900" cy="1707539"/>
          </a:xfrm>
          <a:prstGeom prst="rect">
            <a:avLst/>
          </a:prstGeom>
        </p:spPr>
      </p:pic>
      <p:pic>
        <p:nvPicPr>
          <p:cNvPr id="6" name="Picture 5"/>
          <p:cNvPicPr>
            <a:picLocks noChangeAspect="1"/>
          </p:cNvPicPr>
          <p:nvPr/>
        </p:nvPicPr>
        <p:blipFill>
          <a:blip r:embed="rId4"/>
          <a:stretch>
            <a:fillRect/>
          </a:stretch>
        </p:blipFill>
        <p:spPr>
          <a:xfrm>
            <a:off x="10277477" y="1943252"/>
            <a:ext cx="1894663" cy="1894663"/>
          </a:xfrm>
          <a:prstGeom prst="rect">
            <a:avLst/>
          </a:prstGeom>
        </p:spPr>
      </p:pic>
      <p:pic>
        <p:nvPicPr>
          <p:cNvPr id="7" name="Picture 6"/>
          <p:cNvPicPr>
            <a:picLocks noChangeAspect="1"/>
          </p:cNvPicPr>
          <p:nvPr/>
        </p:nvPicPr>
        <p:blipFill>
          <a:blip r:embed="rId5"/>
          <a:stretch>
            <a:fillRect/>
          </a:stretch>
        </p:blipFill>
        <p:spPr>
          <a:xfrm>
            <a:off x="2408237" y="2212625"/>
            <a:ext cx="2971800" cy="1879008"/>
          </a:xfrm>
          <a:prstGeom prst="rect">
            <a:avLst/>
          </a:prstGeom>
        </p:spPr>
      </p:pic>
      <p:pic>
        <p:nvPicPr>
          <p:cNvPr id="9" name="Picture 8"/>
          <p:cNvPicPr>
            <a:picLocks noChangeAspect="1"/>
          </p:cNvPicPr>
          <p:nvPr/>
        </p:nvPicPr>
        <p:blipFill>
          <a:blip r:embed="rId6"/>
          <a:stretch>
            <a:fillRect/>
          </a:stretch>
        </p:blipFill>
        <p:spPr>
          <a:xfrm>
            <a:off x="3094037" y="4792662"/>
            <a:ext cx="3790824" cy="1828800"/>
          </a:xfrm>
          <a:prstGeom prst="rect">
            <a:avLst/>
          </a:prstGeom>
        </p:spPr>
      </p:pic>
      <p:sp>
        <p:nvSpPr>
          <p:cNvPr id="8" name="TextBox 7"/>
          <p:cNvSpPr txBox="1"/>
          <p:nvPr/>
        </p:nvSpPr>
        <p:spPr>
          <a:xfrm>
            <a:off x="8171911" y="2212625"/>
            <a:ext cx="2209800" cy="627864"/>
          </a:xfrm>
          <a:prstGeom prst="rect">
            <a:avLst/>
          </a:prstGeom>
          <a:noFill/>
        </p:spPr>
        <p:txBody>
          <a:bodyPr wrap="square" lIns="182880" tIns="146304" rIns="182880" bIns="146304" rtlCol="0">
            <a:spAutoFit/>
          </a:bodyPr>
          <a:lstStyle/>
          <a:p>
            <a:pPr>
              <a:lnSpc>
                <a:spcPct val="90000"/>
              </a:lnSpc>
              <a:spcAft>
                <a:spcPts val="600"/>
              </a:spcAft>
            </a:pPr>
            <a:r>
              <a:rPr lang="it-IT" sz="2400" dirty="0">
                <a:gradFill>
                  <a:gsLst>
                    <a:gs pos="2917">
                      <a:schemeClr val="tx1"/>
                    </a:gs>
                    <a:gs pos="30000">
                      <a:schemeClr val="tx1"/>
                    </a:gs>
                  </a:gsLst>
                  <a:lin ang="5400000" scaled="0"/>
                </a:gradFill>
              </a:rPr>
              <a:t>Unstructured</a:t>
            </a:r>
          </a:p>
        </p:txBody>
      </p:sp>
    </p:spTree>
    <p:extLst>
      <p:ext uri="{BB962C8B-B14F-4D97-AF65-F5344CB8AC3E}">
        <p14:creationId xmlns:p14="http://schemas.microsoft.com/office/powerpoint/2010/main" val="20822669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 and</a:t>
            </a:r>
          </a:p>
        </p:txBody>
      </p:sp>
      <p:sp>
        <p:nvSpPr>
          <p:cNvPr id="2" name="Text Placeholder 1"/>
          <p:cNvSpPr>
            <a:spLocks noGrp="1"/>
          </p:cNvSpPr>
          <p:nvPr>
            <p:ph type="body" sz="quarter" idx="11"/>
          </p:nvPr>
        </p:nvSpPr>
        <p:spPr>
          <a:xfrm>
            <a:off x="274639" y="1212849"/>
            <a:ext cx="11889564" cy="4001095"/>
          </a:xfrm>
        </p:spPr>
        <p:txBody>
          <a:bodyPr/>
          <a:lstStyle/>
          <a:p>
            <a:endParaRPr lang="it-IT" dirty="0"/>
          </a:p>
          <a:p>
            <a:r>
              <a:rPr lang="it-IT" dirty="0"/>
              <a:t>[</a:t>
            </a:r>
            <a:r>
              <a:rPr lang="it-IT" b="1" dirty="0"/>
              <a:t>Veracity</a:t>
            </a:r>
            <a:r>
              <a:rPr lang="it-IT" dirty="0"/>
              <a:t>]: refer to the </a:t>
            </a:r>
            <a:r>
              <a:rPr lang="it-IT" b="1" dirty="0"/>
              <a:t>quality</a:t>
            </a:r>
            <a:r>
              <a:rPr lang="it-IT" dirty="0"/>
              <a:t> of the data</a:t>
            </a:r>
          </a:p>
          <a:p>
            <a:endParaRPr lang="it-IT" dirty="0"/>
          </a:p>
          <a:p>
            <a:r>
              <a:rPr lang="it-IT" dirty="0"/>
              <a:t>[</a:t>
            </a:r>
            <a:r>
              <a:rPr lang="it-IT" b="1" dirty="0"/>
              <a:t>Value</a:t>
            </a:r>
            <a:r>
              <a:rPr lang="it-IT" dirty="0"/>
              <a:t>]: </a:t>
            </a:r>
            <a:r>
              <a:rPr lang="en-US" dirty="0"/>
              <a:t>refer to the </a:t>
            </a:r>
            <a:r>
              <a:rPr lang="en-US" b="1" dirty="0"/>
              <a:t>business</a:t>
            </a:r>
            <a:r>
              <a:rPr lang="en-US" dirty="0"/>
              <a:t> decisions that can be taken at the end of  big data processing</a:t>
            </a:r>
            <a:endParaRPr lang="it-IT" dirty="0"/>
          </a:p>
          <a:p>
            <a:endParaRPr lang="it-IT" dirty="0"/>
          </a:p>
        </p:txBody>
      </p:sp>
    </p:spTree>
    <p:extLst>
      <p:ext uri="{BB962C8B-B14F-4D97-AF65-F5344CB8AC3E}">
        <p14:creationId xmlns:p14="http://schemas.microsoft.com/office/powerpoint/2010/main" val="255215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404</Value>
      <Value>403</Value>
      <Value>9</Value>
    </TaxCatchAll>
    <Event_x0020_End_x0020_Date xmlns="e36bfbf9-5e42-489c-a259-4c54eb22cb57">2014-10-31T07:00:00+00:00</Event_x0020_End_x0020_Date>
    <Event_x0020_Start_x0020_Date xmlns="e36bfbf9-5e42-489c-a259-4c54eb22cb57">2014-10-27T07:00:00+00:00</Event_x0020_Start_x0020_Date>
    <MS_x0020_Speaker xmlns="e36bfbf9-5e42-489c-a259-4c54eb22cb57">
      <UserInfo>
        <DisplayName/>
        <AccountId xsi:nil="true"/>
        <AccountType/>
      </UserInfo>
    </MS_x0020_Speaker>
    <External_x0020_Speaker xmlns="e36bfbf9-5e42-489c-a259-4c54eb22cb57">Introducing Microsoft Azure Machine Learning</External_x0020_Speaker>
    <Session_x0020_Code xmlns="e36bfbf9-5e42-489c-a259-4c54eb22cb57">Introducing Microsoft Azure Machine Learning</Session_x0020_Code>
    <Presentation_x0020_Date xmlns="e36bfbf9-5e42-489c-a259-4c54eb22cb57">2014-10-28T00:00:00+01:00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 Europe</TermName>
          <TermId xmlns="http://schemas.microsoft.com/office/infopath/2007/PartnerControls">2ad4cbe5-cbd8-4c11-b9ea-b3b61d12fe53</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Barcelona (city)</TermName>
          <TermId xmlns="http://schemas.microsoft.com/office/infopath/2007/PartnerControls">213d5e7e-dd18-4cc5-88dd-2ae8743b9c93</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2BAF43-38DA-445C-8D99-C946FB2BF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term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e36bfbf9-5e42-489c-a259-4c54eb22cb57"/>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TEE14 Speaker PPT Template_v02</Template>
  <TotalTime>868</TotalTime>
  <Words>2556</Words>
  <Application>Microsoft Office PowerPoint</Application>
  <PresentationFormat>Custom</PresentationFormat>
  <Paragraphs>374</Paragraphs>
  <Slides>36</Slides>
  <Notes>15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Courier New</vt:lpstr>
      <vt:lpstr>Segoe</vt:lpstr>
      <vt:lpstr>Segoe UI</vt:lpstr>
      <vt:lpstr>Segoe UI Light</vt:lpstr>
      <vt:lpstr>Wingdings</vt:lpstr>
      <vt:lpstr>TEE14 Speaker PPT Template</vt:lpstr>
      <vt:lpstr>SQL Server 14_DRAFT_04222013_ab</vt:lpstr>
      <vt:lpstr>think-cell Slide</vt:lpstr>
      <vt:lpstr>PowerPoint Presentation</vt:lpstr>
      <vt:lpstr>Introducing Microsoft Azure Big Data Platform</vt:lpstr>
      <vt:lpstr>Agenda:</vt:lpstr>
      <vt:lpstr>Big Data overview</vt:lpstr>
      <vt:lpstr>What is Big Data?</vt:lpstr>
      <vt:lpstr>Volume</vt:lpstr>
      <vt:lpstr>Velocity</vt:lpstr>
      <vt:lpstr>Variety</vt:lpstr>
      <vt:lpstr>... and</vt:lpstr>
      <vt:lpstr>Data sources</vt:lpstr>
      <vt:lpstr>Value</vt:lpstr>
      <vt:lpstr>Hadoop</vt:lpstr>
      <vt:lpstr>How do big data solutions work?</vt:lpstr>
      <vt:lpstr>RDBMS Query vs Big Data Processing</vt:lpstr>
      <vt:lpstr>Hadoop</vt:lpstr>
      <vt:lpstr>HDFS data distrubution</vt:lpstr>
      <vt:lpstr>Hadoop MapReduce</vt:lpstr>
      <vt:lpstr>MapReduce program </vt:lpstr>
      <vt:lpstr>Hadoop</vt:lpstr>
      <vt:lpstr>Azure HDInsight</vt:lpstr>
      <vt:lpstr>Hadoop on Azure = HDInsight</vt:lpstr>
      <vt:lpstr>HDInsight Storage Infrastructure</vt:lpstr>
      <vt:lpstr>Demo: Wordcount using Java MapReduce https://git.io/vr29x</vt:lpstr>
      <vt:lpstr>Refining Data in Hadoop</vt:lpstr>
      <vt:lpstr>Data Preparation with Hive &amp; Pig</vt:lpstr>
      <vt:lpstr>Apache Hive</vt:lpstr>
      <vt:lpstr>Hive Architecture </vt:lpstr>
      <vt:lpstr>Hive</vt:lpstr>
      <vt:lpstr>Data Preparation with Hive External and Internal Tables</vt:lpstr>
      <vt:lpstr>Apache Pig </vt:lpstr>
      <vt:lpstr>Sqoop</vt:lpstr>
      <vt:lpstr>Sqoop Import/Export</vt:lpstr>
      <vt:lpstr>Demo: Hive</vt:lpstr>
      <vt:lpstr>Hands-On Lab https://goo.gl/Ls4YmC</vt:lpstr>
      <vt:lpstr>Online resources</vt:lpstr>
      <vt:lpstr> Francesco Scullino  scullino@ismb.it v-frscul@microsoft.com</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Microsoft Azure Machine Learning</dc:title>
  <dc:subject>TechEd 2014</dc:subject>
  <dc:creator>Sylvia Tedjo</dc:creator>
  <cp:keywords/>
  <dc:description>Template: Jordan Cayabyab, Artitudes Design
Formatting: 
Audience Type:</dc:description>
  <cp:lastModifiedBy>Francesco Scullino</cp:lastModifiedBy>
  <cp:revision>86</cp:revision>
  <dcterms:created xsi:type="dcterms:W3CDTF">2014-10-25T14:33:44Z</dcterms:created>
  <dcterms:modified xsi:type="dcterms:W3CDTF">2016-05-22T16:49:37Z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404;#Barcelona (city)|213d5e7e-dd18-4cc5-88dd-2ae8743b9c93</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403;#Microsoft Tech Ed Europe|2ad4cbe5-cbd8-4c11-b9ea-b3b61d12fe53</vt:lpwstr>
  </property>
  <property fmtid="{D5CDD505-2E9C-101B-9397-08002B2CF9AE}" pid="12" name="TaxKeyword">
    <vt:lpwstr/>
  </property>
</Properties>
</file>